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image21.jpg" ContentType="image/jpg"/>
  <Override PartName="/ppt/media/image22.jpg" ContentType="image/jpg"/>
  <Override PartName="/ppt/media/image23.jpg" ContentType="image/jpg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media/image49.jpg" ContentType="image/jpg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61" r:id="rId2"/>
    <p:sldId id="272" r:id="rId3"/>
    <p:sldId id="280" r:id="rId4"/>
    <p:sldId id="262" r:id="rId5"/>
    <p:sldId id="273" r:id="rId6"/>
    <p:sldId id="281" r:id="rId7"/>
    <p:sldId id="275" r:id="rId8"/>
    <p:sldId id="283" r:id="rId9"/>
    <p:sldId id="321" r:id="rId10"/>
    <p:sldId id="287" r:id="rId11"/>
    <p:sldId id="288" r:id="rId12"/>
    <p:sldId id="289" r:id="rId13"/>
    <p:sldId id="284" r:id="rId14"/>
    <p:sldId id="282" r:id="rId15"/>
    <p:sldId id="278" r:id="rId16"/>
    <p:sldId id="317" r:id="rId17"/>
    <p:sldId id="320" r:id="rId18"/>
    <p:sldId id="290" r:id="rId19"/>
    <p:sldId id="319" r:id="rId20"/>
    <p:sldId id="291" r:id="rId21"/>
    <p:sldId id="292" r:id="rId22"/>
    <p:sldId id="294" r:id="rId23"/>
    <p:sldId id="276" r:id="rId24"/>
    <p:sldId id="295" r:id="rId25"/>
    <p:sldId id="297" r:id="rId26"/>
    <p:sldId id="299" r:id="rId27"/>
    <p:sldId id="298" r:id="rId28"/>
    <p:sldId id="306" r:id="rId29"/>
    <p:sldId id="305" r:id="rId30"/>
    <p:sldId id="307" r:id="rId31"/>
    <p:sldId id="308" r:id="rId32"/>
    <p:sldId id="309" r:id="rId33"/>
    <p:sldId id="310" r:id="rId34"/>
    <p:sldId id="311" r:id="rId35"/>
    <p:sldId id="313" r:id="rId36"/>
    <p:sldId id="318" r:id="rId37"/>
    <p:sldId id="314" r:id="rId38"/>
    <p:sldId id="315" r:id="rId39"/>
    <p:sldId id="31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92527" autoAdjust="0"/>
  </p:normalViewPr>
  <p:slideViewPr>
    <p:cSldViewPr>
      <p:cViewPr>
        <p:scale>
          <a:sx n="91" d="100"/>
          <a:sy n="91" d="100"/>
        </p:scale>
        <p:origin x="-1494" y="-38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solidFill>
          <a:srgbClr val="4F81BD">
            <a:lumMod val="20000"/>
            <a:lumOff val="80000"/>
          </a:srgbClr>
        </a:solidFill>
      </c:spPr>
    </c:sideWall>
    <c:backWall>
      <c:thickness val="0"/>
      <c:spPr>
        <a:solidFill>
          <a:srgbClr val="4F81BD">
            <a:lumMod val="20000"/>
            <a:lumOff val="80000"/>
          </a:srgbClr>
        </a:solidFill>
      </c:spPr>
    </c:backWall>
    <c:plotArea>
      <c:layout>
        <c:manualLayout>
          <c:layoutTarget val="inner"/>
          <c:xMode val="edge"/>
          <c:yMode val="edge"/>
          <c:x val="0"/>
          <c:y val="0"/>
          <c:w val="0.99995203185808668"/>
          <c:h val="0.85967539448422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ករណី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1.7699115044247791E-2"/>
                  <c:y val="2.7289620661380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24188790560472E-2"/>
                  <c:y val="1.091584826455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648967551622419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23893805309734E-2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548672566371681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498525073746312E-2"/>
                  <c:y val="2.777755905511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Khmer OS Siemreap" pitchFamily="2" charset="0"/>
                    <a:cs typeface="Khmer OS Siemreap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[$-12000425]0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[$-12000425]0</c:formatCode>
                <c:ptCount val="9"/>
                <c:pt idx="0">
                  <c:v>309</c:v>
                </c:pt>
                <c:pt idx="1">
                  <c:v>350</c:v>
                </c:pt>
                <c:pt idx="2">
                  <c:v>1005</c:v>
                </c:pt>
                <c:pt idx="3">
                  <c:v>818</c:v>
                </c:pt>
                <c:pt idx="4">
                  <c:v>889</c:v>
                </c:pt>
                <c:pt idx="5">
                  <c:v>1337</c:v>
                </c:pt>
                <c:pt idx="6">
                  <c:v>3061</c:v>
                </c:pt>
                <c:pt idx="7">
                  <c:v>4246</c:v>
                </c:pt>
                <c:pt idx="8">
                  <c:v>8173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ជនល្មើស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Khmer OS Siemreap" pitchFamily="2" charset="0"/>
                    <a:cs typeface="Khmer OS Siemreap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[$-12000425]0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[$-12000425]0</c:formatCode>
                <c:ptCount val="9"/>
                <c:pt idx="0">
                  <c:v>615</c:v>
                </c:pt>
                <c:pt idx="1">
                  <c:v>684</c:v>
                </c:pt>
                <c:pt idx="2">
                  <c:v>2381</c:v>
                </c:pt>
                <c:pt idx="3">
                  <c:v>1788</c:v>
                </c:pt>
                <c:pt idx="4">
                  <c:v>1830</c:v>
                </c:pt>
                <c:pt idx="5">
                  <c:v>3142</c:v>
                </c:pt>
                <c:pt idx="6">
                  <c:v>7008</c:v>
                </c:pt>
                <c:pt idx="7">
                  <c:v>9933</c:v>
                </c:pt>
                <c:pt idx="8">
                  <c:v>17795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3777920"/>
        <c:axId val="163779712"/>
        <c:axId val="0"/>
      </c:bar3DChart>
      <c:catAx>
        <c:axId val="163777920"/>
        <c:scaling>
          <c:orientation val="minMax"/>
        </c:scaling>
        <c:delete val="0"/>
        <c:axPos val="b"/>
        <c:numFmt formatCode="[$-12000425]0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defRPr>
            </a:pPr>
            <a:endParaRPr lang="en-US"/>
          </a:p>
        </c:txPr>
        <c:crossAx val="163779712"/>
        <c:crosses val="autoZero"/>
        <c:auto val="1"/>
        <c:lblAlgn val="ctr"/>
        <c:lblOffset val="100"/>
        <c:noMultiLvlLbl val="0"/>
      </c:catAx>
      <c:valAx>
        <c:axId val="163779712"/>
        <c:scaling>
          <c:orientation val="minMax"/>
        </c:scaling>
        <c:delete val="1"/>
        <c:axPos val="l"/>
        <c:numFmt formatCode="[$-12000425]0" sourceLinked="1"/>
        <c:majorTickMark val="none"/>
        <c:minorTickMark val="none"/>
        <c:tickLblPos val="nextTo"/>
        <c:crossAx val="16377792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95000"/>
            </a:schemeClr>
          </a:solidFill>
        </a:ln>
      </c:spPr>
    </c:plotArea>
    <c:legend>
      <c:legendPos val="t"/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  <a:latin typeface="Khmer OS Muol Light" pitchFamily="2" charset="0"/>
                <a:cs typeface="Khmer OS Muol Light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357032576810252"/>
          <c:y val="5.3603771048884995E-2"/>
          <c:w val="0.39491398134056777"/>
          <c:h val="0.11322876751606167"/>
        </c:manualLayout>
      </c:layout>
      <c:overlay val="0"/>
      <c:txPr>
        <a:bodyPr/>
        <a:lstStyle/>
        <a:p>
          <a:pPr>
            <a:defRPr>
              <a:latin typeface="Khmer OS Muol Light" pitchFamily="2" charset="0"/>
              <a:cs typeface="Khmer OS Muol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hyperlink" Target="https://www.facebook.com/502252096537997/photos/pcb.1327711950658670/1327710970658768/?type=3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11" Type="http://schemas.openxmlformats.org/officeDocument/2006/relationships/image" Target="../media/image23.jpg"/><Relationship Id="rId5" Type="http://schemas.openxmlformats.org/officeDocument/2006/relationships/image" Target="../media/image17.gif"/><Relationship Id="rId10" Type="http://schemas.openxmlformats.org/officeDocument/2006/relationships/image" Target="../media/image22.jpg"/><Relationship Id="rId4" Type="http://schemas.openxmlformats.org/officeDocument/2006/relationships/image" Target="../media/image16.gif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13044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m-KH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សន្និបាតបូកសរុបលទ្ធផល</a:t>
            </a:r>
          </a:p>
          <a:p>
            <a:pPr algn="ctr">
              <a:lnSpc>
                <a:spcPct val="150000"/>
              </a:lnSpc>
            </a:pPr>
            <a:r>
              <a:rPr lang="km-KH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ការងារ</a:t>
            </a:r>
            <a:r>
              <a:rPr lang="km-KH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ត្រួតពិនិត្យគ្រឿងញៀន ឆ្នាំ២០១</a:t>
            </a:r>
            <a:r>
              <a:rPr lang="km-KH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៧</a:t>
            </a:r>
            <a:r>
              <a:rPr lang="km-KH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m-KH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និង ទិសដៅការងារ ឆ្នាំ២០១៨</a:t>
            </a:r>
          </a:p>
          <a:p>
            <a:pPr algn="ctr">
              <a:lnSpc>
                <a:spcPct val="150000"/>
              </a:lnSpc>
            </a:pPr>
            <a:r>
              <a:rPr lang="km-KH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និងកិច្ចប្រជុំបូកសរបលទ្ធផល នៃការអនុវត្តផែនការយុទ្ធនាការប្រយុទ្ធប្រឆាំងគ្រឿងញៀនខុសច្បាប់ លើកទី២ ឆ្នាំ២០១៧</a:t>
            </a:r>
            <a:endParaRPr lang="en-US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2" y="5320605"/>
            <a:ext cx="91327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m-KH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អាជ្ញាធរជាតិប្រយុទ្ធប្រឆាំង</a:t>
            </a:r>
            <a:r>
              <a:rPr lang="km-K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" pitchFamily="2" charset="0"/>
                <a:cs typeface="Khmer OS Muol" pitchFamily="2" charset="0"/>
              </a:rPr>
              <a:t>គ្រឿងញៀន</a:t>
            </a:r>
          </a:p>
          <a:p>
            <a:pPr algn="ctr">
              <a:lnSpc>
                <a:spcPct val="150000"/>
              </a:lnSpc>
            </a:pPr>
            <a:r>
              <a:rPr lang="km-KH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Battambang" pitchFamily="2" charset="0"/>
                <a:cs typeface="Khmer OS Battambang" pitchFamily="2" charset="0"/>
              </a:rPr>
              <a:t>រាជធានីភ្នំពេញ,ថ្ងៃទី </a:t>
            </a:r>
            <a:r>
              <a:rPr lang="km-K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Battambang" pitchFamily="2" charset="0"/>
                <a:cs typeface="Khmer OS Battambang" pitchFamily="2" charset="0"/>
              </a:rPr>
              <a:t>០៥</a:t>
            </a:r>
            <a:r>
              <a:rPr lang="km-KH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Battambang" pitchFamily="2" charset="0"/>
                <a:cs typeface="Khmer OS Battambang" pitchFamily="2" charset="0"/>
              </a:rPr>
              <a:t> ខែ </a:t>
            </a:r>
            <a:r>
              <a:rPr lang="km-K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Battambang" pitchFamily="2" charset="0"/>
                <a:cs typeface="Khmer OS Battambang" pitchFamily="2" charset="0"/>
              </a:rPr>
              <a:t>កុម្ភះ</a:t>
            </a:r>
            <a:r>
              <a:rPr lang="km-KH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Battambang" pitchFamily="2" charset="0"/>
                <a:cs typeface="Khmer OS Battambang" pitchFamily="2" charset="0"/>
              </a:rPr>
              <a:t> ឆ្នាំ២០១៨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Battambang" pitchFamily="2" charset="0"/>
              <a:cs typeface="Khmer OS Battambang" pitchFamily="2" charset="0"/>
            </a:endParaRPr>
          </a:p>
        </p:txBody>
      </p:sp>
      <p:pic>
        <p:nvPicPr>
          <p:cNvPr id="8" name="Picture 7" descr="H: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"/>
            <a:ext cx="1905000" cy="187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818346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5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ការងារ</a:t>
            </a:r>
            <a:r>
              <a:rPr lang="km-KH" sz="2500" dirty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ដឹកនាំអាជ្ញាធរជាតិប្រយុទ្ធប្រឆាំងគ្រឿងញៀន</a:t>
            </a:r>
            <a:endParaRPr lang="en-US" sz="25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47800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</a:t>
            </a:r>
            <a:r>
              <a:rPr lang="km-KH" sz="2000" dirty="0" smtClean="0">
                <a:latin typeface="Khmer OS Muol Light" pitchFamily="2" charset="0"/>
                <a:cs typeface="Khmer OS Muol Light" pitchFamily="2" charset="0"/>
              </a:rPr>
              <a:t>ឯក</a:t>
            </a:r>
            <a:r>
              <a:rPr lang="km-KH" sz="2000" dirty="0">
                <a:latin typeface="Khmer OS Muol Light" pitchFamily="2" charset="0"/>
                <a:cs typeface="Khmer OS Muol Light" pitchFamily="2" charset="0"/>
              </a:rPr>
              <a:t>ឧត្តម ឧបនាយករដ្ឋមន្រ្តី កែ គឹមយ៉ាន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 ដឹកនាំប្រតិភូទៅទស្សនកិច្ចផ្លូវការ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នៅសាធារណ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រដ្ឋ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សង្គមនិយម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វៀតណាម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ភាគីវៀតណាមនឹង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បន្តការបណ្តុះបណ្តាលមន្រ្តីអនុវត្តន៍ច្បាប់, បំពាក់សម្ភារ, និងផ្តល់ឱសថសម្រាប់ព្យាបាលអ្នកញៀនគ្រឿងញៀន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ជួប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ជាមួយគណៈប្រតិភូចិន ដោយផ្តោតជាសំខាន់ទៅលើសហប្រតិបត្តិការទ្វេភាគីកម្ពុជា-ចិន ក្នុងការ ទប់ស្កាត់ និងបង្រ្កាបគ្រឿងញៀន ក៏ដូចជាឧក្រិដ្ឋកម្មឆ្លងដែន និងការបន្តជួយគាំទ្រទាំងថវិកា សម្ភារបច្ចេកទេស និងការបណ្តុះបណ្តាលធនធានមនុស្សដល់កម្ពុជាសម្រាប់ឆ្នាំ ២០១៧-២០១៨ 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ជួប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ពិភាក្សាការងារជាមួយអង្គការ</a:t>
            </a:r>
            <a:r>
              <a:rPr lang="en-US" sz="2000" dirty="0">
                <a:latin typeface="Khmer OS Battambang" pitchFamily="2" charset="0"/>
                <a:cs typeface="Khmer OS Battambang" pitchFamily="2" charset="0"/>
              </a:rPr>
              <a:t>UNODC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ស្តីពីកិច្ចសហប្រតិបត្តិការត្រួតពិនិត្យគ្រឿងញៀនទ្វេភាគី ដោយបានសន្យាបន្តជួយកម្ពុជាទាំងក្នុងក្របខ័ណ្ឌទ្វេភាគីនិងអនុតំបន់ ដើម្បីពង្រឹងប្រសិទ្ធភាពត្រួតពិនិត្យគ្រឿង ញៀននៅកម្ពុជា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06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818346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5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ការងារ</a:t>
            </a:r>
            <a:r>
              <a:rPr lang="km-KH" sz="2500" dirty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ដឹកនាំអាជ្ញាធរជាតិប្រយុទ្ធប្រឆាំងគ្រឿងញៀន</a:t>
            </a:r>
            <a:endParaRPr lang="en-US" sz="25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478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</a:t>
            </a:r>
            <a:r>
              <a:rPr lang="km-KH" sz="2000" dirty="0" smtClean="0">
                <a:latin typeface="Khmer OS Muol Light" pitchFamily="2" charset="0"/>
                <a:cs typeface="Khmer OS Muol Light" pitchFamily="2" charset="0"/>
              </a:rPr>
              <a:t>ឯក</a:t>
            </a:r>
            <a:r>
              <a:rPr lang="km-KH" sz="2000" dirty="0">
                <a:latin typeface="Khmer OS Muol Light" pitchFamily="2" charset="0"/>
                <a:cs typeface="Khmer OS Muol Light" pitchFamily="2" charset="0"/>
              </a:rPr>
              <a:t>ឧត្តម កៅ ខុនដារ៉ា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អនុប្រធានអាជ្ញាធរជាតិប្រយុទ្ធប្រឆាំងគ្រឿងញៀន បានដឹកនាំប្រតិភូកម្ពុជាទៅចូលរួមនៅក្នុងកិច្ចប្រជុំស្តីពីផែនការប្រតិបត្តិក្នុងតំបន់ត្រីកោណមាសជាមួយបណ្តាប្រទេសផ្តល់ជំនួយ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បាន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ជួបពិភាក្សាជាមួយឯកឧត្តម រដ្ឋមន្រ្តីក្រសួងយុត្តិធម៌ថៃ ដោយផ្តោតការយកចិត្តទុកដាក់លើកិច្ច សហប្រតិបត្តិការត្រួតពិនិត្យគ្រឿងញៀនទ្វេភាគីកម្ពុជា-ថៃ  ដើម្បីពង្រឹងការត្រួតពិនិត្យគ្រឿងញៀនតាមបណ្តោយ ព្រំដែន, ការបង្កើតការិយាល័យ </a:t>
            </a:r>
            <a:r>
              <a:rPr lang="en-US" sz="2000" dirty="0">
                <a:latin typeface="Khmer OS Battambang" pitchFamily="2" charset="0"/>
                <a:cs typeface="Khmer OS Battambang" pitchFamily="2" charset="0"/>
              </a:rPr>
              <a:t>BLO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បន្ថែម ការកសាងភូមិសគ្មានគ្រឿងញៀនតាមព្រំដែន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និងការជួយសាងសង់មជ្ឈមណ្ឌលជាតិព្យាបាល និងស្តារនីតិសម្បទាដោយផ្អែកលើសហគមន៍ នៅខេត្តព្រះសីហនុ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33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818346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5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ការងារ</a:t>
            </a:r>
            <a:r>
              <a:rPr lang="km-KH" sz="2500" dirty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ដឹកនាំអាជ្ញាធរជាតិប្រយុទ្ធប្រឆាំងគ្រឿងញៀន</a:t>
            </a:r>
            <a:endParaRPr lang="en-US" sz="25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47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បានអញ្ជើញជាអធិបតីក្នុងពិធីបើកកិច្ចប្រជុំថ្នាក់មន្រ្តីជាន់ខ្ពស់ នៃប្រទេសហត្ថលេខីលើអនុស្សរណៈ    នៃការយោគយល់គ្នា (</a:t>
            </a:r>
            <a:r>
              <a:rPr lang="en-US" sz="2000" dirty="0">
                <a:latin typeface="Khmer OS Battambang" pitchFamily="2" charset="0"/>
                <a:cs typeface="Khmer OS Battambang" pitchFamily="2" charset="0"/>
              </a:rPr>
              <a:t>MOU)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១៩៩៣ ស្តីពីការត្រួតពិនិត្យគ្រឿងញៀនក្នុងមហាអនុតំបន់ទន្លេមេគង្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គ និងបានធ្វើជាស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ហប្រធានកិច្ចប្រជុំថ្នាក់រដ្ឋមន្រ្តីនៃប្រទេសហត្ថលេខីអនុស្សរណៈ នៃការយោគ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យល់គ្នា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(</a:t>
            </a:r>
            <a:r>
              <a:rPr lang="en-US" sz="2000" dirty="0">
                <a:latin typeface="Khmer OS Battambang" pitchFamily="2" charset="0"/>
                <a:cs typeface="Khmer OS Battambang" pitchFamily="2" charset="0"/>
              </a:rPr>
              <a:t>MOU</a:t>
            </a:r>
            <a:r>
              <a:rPr lang="en-US" sz="2000" dirty="0" smtClean="0">
                <a:latin typeface="Khmer OS Battambang" pitchFamily="2" charset="0"/>
                <a:cs typeface="Khmer OS Battambang" pitchFamily="2" charset="0"/>
              </a:rPr>
              <a:t>)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 ១៩៩៣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ស្តីពីការត្រួតពិនិត្យគ្រឿងញៀន ក្នុងមហាអនុតំបន់ទន្លេមេគង្គ ជាមួយនាយករងប្រតិបត្តិរបស់អង្គ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ការ (</a:t>
            </a:r>
            <a:r>
              <a:rPr lang="en-US" sz="2000" dirty="0" smtClean="0">
                <a:latin typeface="Khmer OS Battambang" pitchFamily="2" charset="0"/>
                <a:cs typeface="Khmer OS Battambang" pitchFamily="2" charset="0"/>
              </a:rPr>
              <a:t>UNODC)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ដើម្បី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ពិនិត្យការអនុវត្តផែនការ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សកម្មភាព អន់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តំបន់ទី៩ ស្តីពីការត្រួតពិនិត្យគ្រឿងញៀន និង អនុម័តលើផែនការសកម្មភាពអនុតំបន់ ទី១០ ស្តីពីការត្រួតពិនិត្យគ្រឿងញៀន ។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55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9999"/>
            <a:ext cx="43434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809999"/>
            <a:ext cx="4419599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1999"/>
            <a:ext cx="4343400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1999"/>
            <a:ext cx="4419600" cy="304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397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48" y="1410936"/>
            <a:ext cx="8915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លទ្ធផលការងារ</a:t>
            </a:r>
          </a:p>
          <a:p>
            <a:pPr algn="ctr">
              <a:lnSpc>
                <a:spcPct val="150000"/>
              </a:lnSpc>
            </a:pPr>
            <a:r>
              <a:rPr lang="km-KH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ប្រយុទ្ធប្រឆាំងគ្រឿងញៀន </a:t>
            </a:r>
          </a:p>
          <a:p>
            <a:pPr algn="ctr">
              <a:lnSpc>
                <a:spcPct val="150000"/>
              </a:lnSpc>
            </a:pPr>
            <a:r>
              <a:rPr lang="km-KH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ឆ្នាំ </a:t>
            </a:r>
            <a:r>
              <a:rPr lang="km-KH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២០១៧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9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ការងារអប់រំ ផ្សព្វផ្សាយ បង្ការ ទប់ស្កាត់ </a:t>
            </a:r>
            <a:b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និងបដិសេធគ្រឿង</a:t>
            </a:r>
            <a:r>
              <a:rPr lang="km-KH" sz="20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9" y="1592996"/>
            <a:ext cx="4104001" cy="2521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92996"/>
            <a:ext cx="4343399" cy="252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" y="4114800"/>
            <a:ext cx="4106406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4343399" cy="259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167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ការងារអប់រំ ផ្សព្វផ្សាយ បង្ការ ទប់ស្កាត់ </a:t>
            </a:r>
            <a:b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និងបដិសេធគ្រឿង</a:t>
            </a: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7467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ការងារ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អប់រំតាមប្រព័ន្ធផ្សព្វផ្សាយ ជារួមគ្រប់ក្រសួង-ស្ថាប័ន អគ្គលេខាធិការដ្ឋាន អ.ជ.ប.គ.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ញគណៈក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ម្មាធិការត្រួតពិនិត្យគ្រឿងញៀនរាជធានី-ខេត្ត បានចូលរួមអនុវត្តយ៉ាងផុលផុសតាមស្មារតីនៃផែនការយុទ្ធនាការ ប្រយុទ្ធប្រឆាំងគ្រឿងញៀនខុសច្បាប់ ដោយបានផ្តល់កិច្ចសម្ភាសន៍ជាសាធារណៈតាមប្រព័ន្ធផ្សព្វផ្សាយ (វិទ្យុ-ទូរទស្សន៍រដ្ឋ-ឯកជន), រៀបចំវេទិកាតុមូលពាក់ព័ន្ធនឹងការងារបង្ការ ទប់ស្កាត់ការចរាចរ ជួញដូរ រក្សាទុក ប្រើប្រាស់ និងការព្យាបាលអ្នកញៀនគ្រឿងញៀនជាប់ជាប្រចាំ ។ </a:t>
            </a:r>
            <a:endParaRPr lang="km-KH" sz="1600" dirty="0" smtClean="0">
              <a:latin typeface="Khmer OS Battambang" pitchFamily="2" charset="0"/>
              <a:cs typeface="Khmer OS Battamba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m-KH" sz="1600" b="1" dirty="0" smtClean="0">
                <a:latin typeface="Khmer OS Battambang" pitchFamily="2" charset="0"/>
                <a:cs typeface="Khmer OS Battambang" pitchFamily="2" charset="0"/>
              </a:rPr>
              <a:t>ដោយ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ឡែកអប់រំផ្សព្វផ្សាយតាមសហគមន៍ ៖ </a:t>
            </a:r>
            <a:endParaRPr lang="km-KH" sz="1600" b="1" dirty="0" smtClean="0">
              <a:latin typeface="Khmer OS Battambang" pitchFamily="2" charset="0"/>
              <a:cs typeface="Khmer OS Battambang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ការងារ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នេះ មានអ្នកទៅទទួលសារអប់រំចំនួន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៩.៦៤០.០២១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ក្នុងនោះ មានព្រះសង្ឃបង្គោល និងជនបង្គោលជាលោកគ្រូ-អ្នកគ្រូ សិស្ស-និស្សិត បុគ្គលិកក្រុមហ៊ុន រោងចក្រ-សហគ្រាសចំនួន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១០.៦៨៥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(គុណ ភាពនៃការអប់រំធ្វើបានចំគោលដៅក្រុមងាយប្រឈមខ្ពស់នឹងគ្រោះថ្នាក់ និងបណ្តុះបណ្តាលជនបង្គោលបានច្រើន) 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15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00" y="3829277"/>
            <a:ext cx="4079100" cy="260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31906"/>
            <a:ext cx="4531500" cy="2582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7478"/>
            <a:ext cx="45315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00" y="857478"/>
            <a:ext cx="411325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19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ការងារអប់រំ ផ្សព្វផ្សាយ បង្ការ ទប់ស្កាត់ </a:t>
            </a:r>
            <a:b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និងបដិសេធគ្រឿង</a:t>
            </a: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7467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អាជ្ញា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ធរជាតិប្រយុទ្ធប្រឆាំងគ្រឿងញៀន ដំឡើងបាណូអប់រំផ្សព្វផ្សាយច្បាប់ស្តីពីការត្រួតពិនិត្យគ្រឿង ញៀន ការទប់ស្កាត់ បង្ក្រាបបទល្មើស និងផលប៉ះពាល់និងគ្រោះថ្នាក់នៃគ្រឿងញៀនបាន ១៤ ផ្ទាំង នៅតាមខេត្ត ជាប់ព្រំដែនជាមួយប្រទេសថៃ-ឡាវ និងប្រើប្រាស់ខិត្តប័ណ្ណផ្សព្វផ្សាយគ្រប់ប្រភេទសរុប ១១០.៧០១ សន្លឹក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ក្រសួង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ទេសចរណ៍ ដំឡើងបាណូអប់រំពីផលប៉ះពាល់និងគ្រោះថ្នាក់នៃគ្រឿងញៀនចំនួន ២០ ផ្ទាំង ។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292" y="4038600"/>
            <a:ext cx="7652329" cy="2164444"/>
            <a:chOff x="609600" y="5283200"/>
            <a:chExt cx="6992155" cy="15548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9404" y="5377326"/>
              <a:ext cx="3672351" cy="1460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Image may contain: outdoor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" y="5283200"/>
              <a:ext cx="3319804" cy="155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7946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107600" cy="2702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28103"/>
            <a:ext cx="4191000" cy="319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0786"/>
            <a:ext cx="4107600" cy="319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191000" cy="27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9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29718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014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6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មាតិកា</a:t>
            </a:r>
            <a:endParaRPr lang="en-US" sz="36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4401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romanUcPeriod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សភាព</a:t>
            </a: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ការណ៍គ្រឿង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romanUcPeriod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Muol Light" pitchFamily="2" charset="0"/>
                <a:ea typeface="Khmer OS Siemreap" pitchFamily="2" charset="0"/>
                <a:cs typeface="Khmer OS Muol Light" pitchFamily="2" charset="0"/>
              </a:rPr>
              <a:t>អំពីការងារដឹកនាំ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ការងារដឹកនាំរបស់ស្ថាប័នកំពូលថ្នាក់ជាតិ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ការងារដឹកនាំអាជ្ញាធរជាតិប្រយុទ្ធប្រឆាំងគ្រឿង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ញៀន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Khmer OS Battambang" pitchFamily="2" charset="0"/>
              <a:ea typeface="Khmer OS Siemreap" pitchFamily="2" charset="0"/>
              <a:cs typeface="Khmer OS Battambang" pitchFamily="2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romanUcPeriod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លទ្ធផលការងារប្រយុទ្ធប្រឆាំងគ្រឿងញៀន ឆ្នាំ២០១៧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អប់រំ ផ្សព្វផ្សាយ បង្ការទប់ស្កាត់ និងបដិសេធគ្រឿង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ញៀន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kern="11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sz="1600" kern="11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កាត់បន្ថយគ្រោះថ្នាក់ ការព្យាបាល ស្តារនីតិសម្បទា បណ្តុះបណ្តាលវិជ្ជាជីវៈ  </a:t>
            </a:r>
            <a:r>
              <a:rPr lang="km-KH" sz="1600" kern="11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បំណិនជីវិត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km-KH" sz="1600" kern="11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1600" kern="11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     ការ</a:t>
            </a:r>
            <a:r>
              <a:rPr lang="km-KH" sz="1600" kern="11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ធ្វើសមា</a:t>
            </a:r>
            <a:r>
              <a:rPr lang="km-KH" sz="1600" kern="11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ហរណកម្ម </a:t>
            </a:r>
            <a:r>
              <a:rPr lang="km-KH" sz="1600" kern="11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និង ចាកចេញពីគ្រឿង</a:t>
            </a:r>
            <a:r>
              <a:rPr lang="km-KH" sz="1600" kern="11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cs typeface="Khmer OS Battambang" pitchFamily="2" charset="0"/>
              </a:rPr>
              <a:t>ញៀន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ការងារ</a:t>
            </a: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អនុវត្ត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ច្បាប់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ការ</a:t>
            </a: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ត្រួតពិនិត្យសារធាតុគីមី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ផ្សំ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កិច្ច</a:t>
            </a: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សហប្រតិបត្តិការអន្តរ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ជាតិជាមួយប្រទេសជាប់ព្រំដែន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កិច្ចសហប្រតិបត្តិការអន្តរជាតិជាមួយប្រទេសក្នុងតំបន់ និងដៃគូអភិវឌ្ឍ</a:t>
            </a: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ន៍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km-K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hmer OS Battambang" pitchFamily="2" charset="0"/>
                <a:ea typeface="Khmer OS Siemreap" pitchFamily="2" charset="0"/>
                <a:cs typeface="Khmer OS Battambang" pitchFamily="2" charset="0"/>
              </a:rPr>
              <a:t>ការពង្រឹងយន្តការត្រួតពិនិត្យគ្រឿញៀនថ្នាក់ជាតិ និងថ្នាក់ក្រោមជាតិ</a:t>
            </a:r>
            <a:endParaRPr lang="km-KH" sz="1600" b="1" dirty="0">
              <a:solidFill>
                <a:schemeClr val="tx1">
                  <a:lumMod val="95000"/>
                  <a:lumOff val="5000"/>
                </a:schemeClr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km-KH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Khmer OS Muol Light" pitchFamily="2" charset="0"/>
              <a:ea typeface="Khmer OS Siemreap" pitchFamily="2" charset="0"/>
              <a:cs typeface="Khmer OS Muol 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632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099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ប៉ុន្តែចំណុចខ្សោយគឺ ៖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7467600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ក្រសួង  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ស្ថាប័ន  អង្គភាព  ក៏ដូចជាគណៈកម្មាធិការត្រួតពិនិត្យគ្រឿងញៀនខេត្តមួយចំនួនតូច  នៅតែ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មិនទាន់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បានយកចិត្តទុកដាក់ និងទទួលខុសត្រូវអនុវត្តឱ្យបានសកម្មនូវរាល់ភារកិច្ចដែលបានកំណត់ និងបែងចែកក្នុង ផែនការសកម្មភាព ឬចូលរួមអនុវត្តផែនការយុទ្ធនាការបានសកម្មហើយប៉ុន្តែមិនបានផ្ញើរបាយការណ៍ទៅលេខាធិការ ដ្ឋាននៃផែនការយុទ្ធនាការឱ្យបានទៀងទាត់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ផ្សព្វផ្សាយអប់រំពីបញ្ហាគ្រឿងញៀនតាមរយៈការប្រគំតន្ត្រីផ្សព្វផ្សាយពាណិជ្ជកម្មមានការថយចុះ ជា ហេតុធ្វើឱ្យចំនួនអ្នកបានទទួលសារអប់រំពីបញ្ហាគ្រឿងញៀនមានការថយចុះប្រមាណ៣០% បើធៀបនឹងឆ្នាំ២០១៦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ក្រុម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គោលដៅប្រឈមសំខាន់ៗ រួមមានដូចជា ក្រុមពលករចល័ត ឬពលករចំណាកស្រុក កម្មករសំណង់ កម្មកររោងចក្រកាត់ដេរ អ្នកបើកបររថយន្តដឹកជញ្ជូន អ្នកបម្រើសេវាកម្សាន្តសប្បាយ សិស្សគេចសាលា នៅតែជា ក្រុមគោលដៅដែលពិបាកផ្តល់ការផ្សព្វផ្សាយអប់រំ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29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099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ប៉ុន្តែចំណុចខ្សោយគឺ ៖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746760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ការ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បិទផ្សាយសារអប់រំពីបញ្ហាគ្រឿងញៀននៅលើផលិតផល នៅតែមិនទាន់មានលក្ខណៈទូលំ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ទូលាយ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ជនបង្គោលរបស់ក្រសួង ស្ថាប័ន អង្គភាពនិងគណៈកម្មាធិការត្រួតពិនិត្យគ្រឿងញៀនរាជធានីខេត្ត ដែល បានទទួលការបណ្តុះបណ្តាលរួច ភាគច្រើននៅមិនបានធ្វើសកម្មភាពឱ្យស្របទៅនឹងស្ថានភាពជាក់ស្តែងនៃបញ្ហា គ្រឿងញៀន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រដ្ឋ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បាលមូលដ្ឋានឃុំសង្កាត់  ក៏ដូចជាប៉ុស្តិ៍នគរបាលរដ្ឋបាលមួយចំនួន  នៅតែមិនទាន់ទទួលខុសត្រូវ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ដើរតួជា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កម្លាំងជួរមុខក្នុងការបង្ការ ទប់ស្កាត់ និងដោះស្រាយរាល់បញ្ហាដែលមានការពាក់ព័ន្ធនឹងគ្រឿងញៀន នៅក្នុង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មូលដ្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ឋានរបស់ខ្លួន ហើយភាគច្រើនពឹងផ្អែកទៅលើកិច្ចអន្តរាគមន៍ពីសមត្ថកិច្ច 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41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កាត់បន្ថយគ្រោះថ្នាក់ ព្យាបាល ស្តារនីតិសម្បទា បណ្តុះបណ្តាលវិជ្ជាជីវៈ បំណិនជីវិត ការធ្វើសមាហរណកម្ម និងចាកចេញពីគ្រឿងញៀន</a:t>
            </a:r>
            <a:endParaRPr lang="km-KH" sz="24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74676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ការកាត់បន្ថយគ្រោះថ្នាក់ </a:t>
            </a:r>
            <a:r>
              <a:rPr lang="km-KH" sz="2400" dirty="0" smtClean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៖</a:t>
            </a:r>
          </a:p>
          <a:p>
            <a:endParaRPr lang="km-KH" sz="2400" dirty="0" smtClean="0">
              <a:solidFill>
                <a:srgbClr val="002060"/>
              </a:solidFill>
              <a:latin typeface="Khmer OS Bokor" pitchFamily="2" charset="0"/>
              <a:cs typeface="Khmer OS Bokor" pitchFamily="2" charset="0"/>
            </a:endParaRP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	ការងារ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នេះ អាជ្ញាធរជាតិប្រយុទ្ធប្រឆាំងគ្រឿងញៀន បានផ្តល់សេវាព្យាបាលជំនួសដោយឱសថមេតាដូន នៅក្នុងមន្ទីរពេទ្យថ្នាក់ជាតិ និងអនុញ្ញាតឱ្យអង្គការក្រៅរដ្ឋាភិបាលចំនួន ២ អនុវត្តកម្មវិធីម្ជុល/ស៊ីរ៉ាំង ។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03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909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m-KH" sz="2400" dirty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ការព្យាបាល និងស្តារនីតិសម្បទាអ្នកញៀនគ្រឿងញៀន ៖</a:t>
            </a:r>
            <a:endParaRPr lang="en-US" sz="2400" dirty="0">
              <a:solidFill>
                <a:srgbClr val="002060"/>
              </a:solidFill>
              <a:latin typeface="Khmer OS Bokor" pitchFamily="2" charset="0"/>
              <a:cs typeface="Khmer OS Boko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382000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អាជ្ញាធរជាតិប្រយុទ្ធប្រឆាំងគ្រឿងញៀន បាន ៖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ដាក់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ឱ្យដំណើរការមណ្ឌលសុខុមាលភាពសង្គម របស់ក្រសួងសង្គមកិច្ច អតីតយុទ្ធជន និងយុវនីតិ សម្បទា នៅក្នុងភូមិធ្លក សង្កាត់គោករការ ខណ្ឌព្រែកព្នៅ រាជធានីភ្នំពេញ,  មណ្ឌលព្យាបាលអ្នកញៀនគ្រឿងញៀន នៅកងពលតូចអន្តរាគមន៍លេខ១១ នៅភូមិបាក់នឹម ឃុំច្រេស ស្រុកជុំគិរី ខេត្តកំពត និងមណ្ឌលឱកាសខ្ញុំរបស់ ខេត្តក្រចេះ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បន្ត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ការសាងសង់មជ្ឈមណ្ឌលជាតិផ្តល់សេវាព្យាបាលដោយស្ម័គ្រចិត្ត និងផ្អែកលើសហគមន៍ដល់អ្នក ញៀនគ្រឿងញៀន នៅភូមិឫទ្ធី២ ឃុំកែវផុស ស្រុកស្ទឹងហាវ ខេត្តព្រះសីហនុ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ដំឡើងស្លាកសញ្ញាសម្គាល់សេវាព្យាបាលជំងឺផ្លូវចិត្តនិងភាពញៀនគ្រឿងញៀនបាន ១៦១ កន្លែង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ពង្រីកសេវាព្យាបាលអ្នកញៀនគ្រឿងញៀន ដោយផ្អែកលើសហគមន៍តាមប្រព័ន្ធសុខាភិបាល បាន ៤១៩ កន្លែង ក្នុងនោះ មន្ទីរពេទ្យថ្នាក់ជាតិ ២ កន្លែង, មន្ទីរពេទ្យខេត្ត ២៤ កន្លែង, មន្ទីរពេទ្យបង្អែក ៧២ កន្លែង, មណ្ឌលសុខភាព ៣២១ កន្លែង ។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64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909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m-KH" sz="2400" dirty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ការព្យាបាល និងស្តារនីតិសម្បទាអ្នកញៀនគ្រឿងញៀន ៖</a:t>
            </a:r>
            <a:endParaRPr lang="en-US" sz="2400" dirty="0">
              <a:solidFill>
                <a:srgbClr val="002060"/>
              </a:solidFill>
              <a:latin typeface="Khmer OS Bokor" pitchFamily="2" charset="0"/>
              <a:cs typeface="Khmer OS Boko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382000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ដោយឡែក </a:t>
            </a:r>
          </a:p>
          <a:p>
            <a:pPr algn="just">
              <a:lnSpc>
                <a:spcPct val="150000"/>
              </a:lnSpc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	អ្នក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ចូលទៅទទួលសេវាព្យាបាលដោយផ្អែកលើសហគមន៍តាមមូលដ្ឋានសុខាភិបាល និងតាមមណ្ឌល បណ្តោះអាសន្នរបស់រដ្ឋនិងឯកជន ក្នុងរយៈពេលនៃការអនុវត្តផែនការយុទ្ធនាការនេះមានចំនួន ១៥.៧៩៦ នាក់ គឺកើនឡើង ៩,៤៣ % (ប្រៀបធៀបឆ្នាំ២០១៦មាន ១១.៦០១ នាក់) ។ ការកើនឡើងនេះ អាស្រ័យដោយគណៈ កម្មាធិការទទួលបន្ទុកការងារព្យាបាល និងស្តារនីតិសម្បទាអ្នកញៀនគ្រឿងញៀនបានពង្រឹងយន្តការរបស់ខ្លួនពីថ្នាក់ ជាតិ រហូតដល់ថ្នាក់មូលដ្ឋាន ។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440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909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m-KH" sz="2400" dirty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ការព្យាបាល និងស្តារនីតិសម្បទាអ្នកញៀនគ្រឿងញៀន ៖</a:t>
            </a:r>
            <a:endParaRPr lang="en-US" sz="2400" dirty="0">
              <a:solidFill>
                <a:srgbClr val="002060"/>
              </a:solidFill>
              <a:latin typeface="Khmer OS Bokor" pitchFamily="2" charset="0"/>
              <a:cs typeface="Khmer OS Boko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ក្នុងចំនួននេះ យើងបានផ្តល់សេវាព្យាបាលតាម ២ ប្រព័ន្ធ គឺ ៖ </a:t>
            </a: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ក. ការព្យាបាលអ្នកញៀនគ្រឿងញៀនដោយផ្អែកលើសហគមន៍តាមមូលដ្ឋានសុខាភិបាល </a:t>
            </a: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ព្យាបាលនៅក្នុងមន្ទីរពេទ្យជាតិ មន្ទីរពេទ្យបង្អែក មណ្ឌលសុខភាព មានអ្នកញៀនអំហ្វេតាមីន ហេរ៉ូអ៊ីន និងពួកអាភៀន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៣.១០១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។</a:t>
            </a:r>
          </a:p>
          <a:p>
            <a:pPr>
              <a:lnSpc>
                <a:spcPct val="150000"/>
              </a:lnSpc>
            </a:pP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ខ. ការព្យាបាលតាមមណ្ឌលបណ្តោះអាសន្នអប់រំ បន្សាប ព្យាបាល និងស្តារនីតិសម្បទារបស់រដ្ឋ និងឯកជន</a:t>
            </a: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មានអ្នកញៀន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១២.៦៩៥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(ឆ្នាំ២០១៦មាន ៧.៣០១ នាក់) កើនឡើង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៥.៣៩៤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ស្មើនឹង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៧៣,៨៨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% ក្នុងនោះ ៖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ធ្វើសមាហរណកម្មចេញពីមណ្ឌលចំនួន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៨.៩៤៤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កំពុង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ស្នាក់នៅព្យាបាលបន្តក្នុងត្រីមាសទី៤ ចំនួន </a:t>
            </a: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៣.៧៥១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នាក់ ដែលយើងបានរកឃើញ ៖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អ្នក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ប្រើប្រាស់គ្រឿងញៀន អាយុពី ១៨ឆ្នាំ ដល់ ៣៥ ឆ្នាំ មានប្រមាណ ៨៩ %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អ្នក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ប្រើប្រាស់គ្រឿងញៀនប្រភេទ </a:t>
            </a:r>
            <a:r>
              <a:rPr lang="en-US" sz="1600" dirty="0">
                <a:latin typeface="Khmer OS Battambang" pitchFamily="2" charset="0"/>
                <a:cs typeface="Khmer OS Battambang" pitchFamily="2" charset="0"/>
              </a:rPr>
              <a:t>ICE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និង </a:t>
            </a:r>
            <a:r>
              <a:rPr lang="en-US" sz="1600" dirty="0">
                <a:latin typeface="Khmer OS Battambang" pitchFamily="2" charset="0"/>
                <a:cs typeface="Khmer OS Battambang" pitchFamily="2" charset="0"/>
              </a:rPr>
              <a:t>WY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មានប្រមាណ ៩៥ %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មុខ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របរអ្នកប្រើប្រាស់ សិស្ស-និស្សិតប្រមាណ ៩%, កម្មករ-ពលករប្រមាណ ៣៣%, គ្មានមុខ របរពិតប្រាកដប្រមាណ ៣៨%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641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099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ប៉ុន្តែចំណុចខ្សោយគឺ ៖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153400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នៅមានអ្នកប្រើ និងអ្នកញៀនគ្រឿងញៀន (អ្នកញៀននៅតាមភូមិ</a:t>
            </a:r>
            <a:r>
              <a:rPr lang="en-US" dirty="0">
                <a:latin typeface="Khmer OS Battambang" pitchFamily="2" charset="0"/>
                <a:cs typeface="Khmer OS Battambang" pitchFamily="2" charset="0"/>
              </a:rPr>
              <a:t>-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ឃុំប្រមាណជាង១៤ពាន់នាក់ ស្មើនឹង ៣៦%) មិនទាន់បានទៅទទួលការព្យាបាល និងស្តារនីតិសម្បទា ដែលបញ្ហានេះអាចបណ្តាលមកពីការខ្លាចរអារ ចំពោះការអនុវត្តច្បាប់ ឬមិនទាន់ដឹងថាមានការផ្តល់សេវាព្យាបាល និងស្តារនីតិសម្បទាដោយផ្អែកលើសហគមន៍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មណ្ឌលបណ្តោះអាសន្នភាគច្រើនប្រឈមនឹងភាពណែនចង្អៀត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យន្តការ និងសេវាគាំទ្រក្នុងដំណាក់កាលនៃការធ្វើសមាហរណកម្ម ដូចជាការបណ្តុះបណ្តាលបំណិនជីវិត ការបណ្តុះបណ្តាលវិជ្ជាជីវៈ ។ល។ នៅមិនទាន់មានភាពសកម្ម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ការតាមដាន និងវាយតម្លៃលើការផ្តល់សេវាព្យាបាល និងស្តារនីតិសម្បទាអ្នកញៀនគ្រឿងញៀនទាំងនៅ តាមមណ្ឌលបណ្តោះអាសន្ននិងនៅតាមសហគមន៍ នៅមិនទាន់បានទៀងទាត់និងមានភាពច្បាស់លាស់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ការផ្តល់សេវាព្យាបាល និងស្តារនីតិសម្បទាដល់អ្នកញៀនគ្រឿងញៀនដែលជាពិរុទ្ធជន</a:t>
            </a:r>
            <a:r>
              <a:rPr lang="en-US" dirty="0">
                <a:latin typeface="Khmer OS Battambang" pitchFamily="2" charset="0"/>
                <a:cs typeface="Khmer OS Battambang" pitchFamily="2" charset="0"/>
              </a:rPr>
              <a:t>-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ទណ្ឌិតនៅតាម មណ្ឌលអប់រំកែប្រែ និងពន្ធនាគារនៅតែមិនទាន់ដំណើរការបានល្អ  ។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439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ពង្រឹងប្រសិទ្ធភាពស្ថាប័នអនុវត្តន៍ច្បាប់</a:t>
            </a:r>
            <a:endParaRPr lang="km-KH" sz="24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pic>
        <p:nvPicPr>
          <p:cNvPr id="6" name="Picture 5" descr="Image may contain: 5 people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743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scontent.fpnh1-1.fna.fbcdn.net/v/t34.0-12/18302338_1355864381117882_1316439694_n.jpg?oh=661c80b5ffeb12b6e60497aa46ce2d2f&amp;oe=590D9D5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198"/>
            <a:ext cx="2590800" cy="262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199"/>
            <a:ext cx="2438400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/>
          <p:cNvSpPr/>
          <p:nvPr/>
        </p:nvSpPr>
        <p:spPr>
          <a:xfrm>
            <a:off x="609600" y="1524000"/>
            <a:ext cx="2590800" cy="2361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804"/>
            <a:ext cx="2438400" cy="23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518385"/>
            <a:ext cx="2743201" cy="23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755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ពង្រឹងប្រសិទ្ធភាពស្ថាប័នអនុវត្តន៍ច្បាប់</a:t>
            </a:r>
            <a:endParaRPr lang="km-KH" sz="24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2969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បទល្មើសគ្រឿងញៀន បង្រ្កាបបាន ៨.១៧៣ ករណី (ឆ្នាំ២០១៦មាន ៤.២៤៦ ករណី) កើនឡើង ៣.៩២៧ ករណី ស្មើនឹង ៩២,៤៨ % 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ជនសង្ស័យ ឃាត់ខ្លួន ១៧.៧៩៥ នាក់ / ស្រី ១.៥៨៤ នាក់ (ឆ្នាំ២០១៦មាន ៩.៩៣៣ នាក់ ) កើន ឡើង ៧.៨៦២ នាក់ ស្មើនឹង ៧៩,១៥ % (ប្រទេសបទល្មើសគ្រឿងញៀន និងជនសង្ស័យ មាននៅក្នុងរបាយការណ៍ ពិស្តារ) ។ គ្រឿងញៀនចាប់យកសរុប ២៩៦ គ.ក្រ ៥២១ ក្រាម មានរាយលម្អិតក្នុងតារាងឧបសម្ព័ន្ធ ក្នុងនោះរួមមាន ៖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សរុបគ្រឿងញៀនសំយោគ ១៨០ គ.ក្រ ២៣០ ក្រាម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រុក្ខជាតិញៀន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កញ្ឆា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ក្រៀម ១១៦ </a:t>
            </a:r>
            <a:r>
              <a:rPr lang="km-KH" sz="1600" baseline="30000" dirty="0">
                <a:latin typeface="Khmer OS Battambang" pitchFamily="2" charset="0"/>
                <a:cs typeface="Khmer OS Battambang" pitchFamily="2" charset="0"/>
              </a:rPr>
              <a:t>គ.ក្រ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២៩១ </a:t>
            </a:r>
            <a:r>
              <a:rPr lang="km-KH" sz="1600" baseline="30000" dirty="0">
                <a:latin typeface="Khmer OS Battambang" pitchFamily="2" charset="0"/>
                <a:cs typeface="Khmer OS Battambang" pitchFamily="2" charset="0"/>
              </a:rPr>
              <a:t>ក្រាម 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កញ្ឆាស្រស់ ៣០៣.០៥២ </a:t>
            </a:r>
            <a:r>
              <a:rPr lang="km-KH" sz="1600" baseline="30000" dirty="0">
                <a:latin typeface="Khmer OS Battambang" pitchFamily="2" charset="0"/>
                <a:cs typeface="Khmer OS Battambang" pitchFamily="2" charset="0"/>
              </a:rPr>
              <a:t>ដើម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 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ទ្រព្យសម្បត្តិសំខាន់ៗ  ចាប់យកក្នុងប្រតិបត្តិការបង្រ្កាបបទល្មើសគ្រឿងញៀន ដែលបានបញ្ជូនទៅសាលា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ដំបូងរាជ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ធានី ខេត្ត (មានរាយលម្អិតក្នុងតារាងឧបសម្ព័ន្ធ)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អចលន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ទ្រព្យ ដែលបានបង្កករួមមាន</a:t>
            </a:r>
            <a:r>
              <a:rPr lang="en-US" sz="1600" dirty="0">
                <a:latin typeface="Khmer OS Battambang" pitchFamily="2" charset="0"/>
                <a:cs typeface="Khmer OS Battambang" pitchFamily="2" charset="0"/>
              </a:rPr>
              <a:t> :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ដីធ្លី ផ្ទះ ចំនួន ១៣ កន្លែង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29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599" y="3276600"/>
            <a:ext cx="8686801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km-KH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275055"/>
              </p:ext>
            </p:extLst>
          </p:nvPr>
        </p:nvGraphicFramePr>
        <p:xfrm>
          <a:off x="18472" y="1180080"/>
          <a:ext cx="9067800" cy="463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549205"/>
            <a:ext cx="90297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១៧ សញ្ជាតិ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៖ ខ្មែរ </a:t>
            </a:r>
            <a:r>
              <a:rPr lang="km-KH" sz="1400" kern="0" dirty="0" smtClean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១៧៥២៣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</a:t>
            </a:r>
            <a:r>
              <a:rPr kumimoji="0" lang="km-K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វៀតណា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ម </a:t>
            </a:r>
            <a:r>
              <a:rPr lang="km-KH" sz="1400" kern="0" dirty="0" smtClean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២១០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</a:t>
            </a:r>
            <a:r>
              <a:rPr kumimoji="0" lang="km-K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នីហ្សេរី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យ៉ា</a:t>
            </a:r>
            <a:r>
              <a:rPr lang="km-KH" sz="1400" kern="0" dirty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៧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ស៊ុយអែត១នាក់, អង់គ្លេស១នាក់, បារាំង ៥នាក់, </a:t>
            </a:r>
            <a:r>
              <a:rPr kumimoji="0" lang="km-K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ឡាវ </a:t>
            </a:r>
            <a:r>
              <a:rPr lang="km-KH" sz="1400" kern="0" dirty="0" smtClean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១០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ជប៉ុន ១នាក់,ហ្វីលីពីន ១នាក, ឥណ្ឌូណេស៊ី</a:t>
            </a:r>
            <a:r>
              <a:rPr kumimoji="0" lang="km-KH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 ៣នាក់ ញូហ្សេទ្បែន ១នាក់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 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អាមេរិក ៣នាក់, </a:t>
            </a:r>
            <a:r>
              <a:rPr kumimoji="0" lang="km-K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ចិន </a:t>
            </a:r>
            <a:r>
              <a:rPr lang="km-KH" sz="1400" kern="0" dirty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៦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អូស្ត្រាលី ៣នាក់, </a:t>
            </a:r>
            <a:r>
              <a:rPr kumimoji="0" lang="km-K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ថៃ </a:t>
            </a:r>
            <a:r>
              <a:rPr lang="km-KH" sz="1400" kern="0" dirty="0">
                <a:solidFill>
                  <a:sysClr val="windowText" lastClr="000000"/>
                </a:solidFill>
                <a:latin typeface="Khmer OS Battambang" pitchFamily="2" charset="0"/>
                <a:cs typeface="Khmer OS Battambang" pitchFamily="2" charset="0"/>
              </a:rPr>
              <a:t>៧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នាក់, អាហ្វ្រិកខាងត្បូង ១នាក់, ម៉ាឡេស៊ី ២នាក់,</a:t>
            </a:r>
            <a:r>
              <a:rPr kumimoji="0" lang="km-KH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 វេណេស៊ុយអេឡា ១នាក់, តែវ៉ាន់ ២នាក់, កូទ្បំប៊ី ៣នាក់, រុស្សី ១នាក់, ស្លូវ៉ានៀល ១នាក់, ឥណ្ឌា ១នាក់ និងសិង្ហបូរី ១នាក់</a:t>
            </a:r>
            <a:r>
              <a:rPr kumimoji="0" lang="km-KH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Battambang" pitchFamily="2" charset="0"/>
                <a:cs typeface="Khmer OS Battambang" pitchFamily="2" charset="0"/>
              </a:rPr>
              <a:t>។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19036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លទ្ធផលបង្ក្រាបបទល្មើសគ្រឿងញៀន</a:t>
            </a:r>
          </a:p>
        </p:txBody>
      </p:sp>
    </p:spTree>
    <p:extLst>
      <p:ext uri="{BB962C8B-B14F-4D97-AF65-F5344CB8AC3E}">
        <p14:creationId xmlns:p14="http://schemas.microsoft.com/office/powerpoint/2010/main" val="20562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29718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38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spc="50" dirty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សភាពការណ៍គ្រឿងញៀន</a:t>
            </a:r>
            <a:r>
              <a:rPr lang="en-US" sz="2400" spc="50" dirty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2400" spc="50" dirty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សកលលោក</a:t>
            </a:r>
            <a:r>
              <a:rPr lang="en-US" sz="2400" spc="50" dirty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2400" spc="50" dirty="0" smtClean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និងក្នុង</a:t>
            </a:r>
            <a:r>
              <a:rPr lang="km-KH" sz="2400" spc="50" dirty="0">
                <a:ln w="11430"/>
                <a:solidFill>
                  <a:srgbClr val="002060"/>
                </a:solidFill>
                <a:latin typeface="Kh Kangrey"/>
                <a:ea typeface="Khmer OS Muol Light" pitchFamily="2" charset="0"/>
                <a:cs typeface="Khmer OS Muol Light" pitchFamily="2" charset="0"/>
              </a:rPr>
              <a:t>តំបន់</a:t>
            </a:r>
            <a:endParaRPr lang="en-US" sz="2400" spc="50" dirty="0">
              <a:ln w="11430"/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524000"/>
            <a:ext cx="8915399" cy="4915585"/>
            <a:chOff x="33724" y="-1316566"/>
            <a:chExt cx="8929292" cy="5871269"/>
          </a:xfrm>
        </p:grpSpPr>
        <p:pic>
          <p:nvPicPr>
            <p:cNvPr id="10" name="Picture 4" descr="http://www.dw.de/image/0,,17222089_303,00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28" y="1542114"/>
              <a:ext cx="3560478" cy="300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gdb.rferl.org/961C227E-7501-403A-8DF3-F1CE0869A2A1_mw1024_s_n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28810" y="1555721"/>
              <a:ext cx="2434206" cy="299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3724" y="-1316566"/>
              <a:ext cx="8929291" cy="5871269"/>
              <a:chOff x="-271076" y="-1112005"/>
              <a:chExt cx="8929291" cy="5871269"/>
            </a:xfrm>
          </p:grpSpPr>
          <p:pic>
            <p:nvPicPr>
              <p:cNvPr id="13" name="Picture 8" descr="ฝิ่น1"/>
              <p:cNvPicPr>
                <a:picLocks noChangeAspect="1" noChangeArrowheads="1"/>
              </p:cNvPicPr>
              <p:nvPr/>
            </p:nvPicPr>
            <p:blipFill rotWithShape="1">
              <a:blip r:embed="rId7" cstate="print"/>
              <a:srcRect l="1" r="152" b="4282"/>
              <a:stretch/>
            </p:blipFill>
            <p:spPr bwMode="auto">
              <a:xfrm>
                <a:off x="3315906" y="1760282"/>
                <a:ext cx="2908105" cy="29989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-271076" y="-1112005"/>
                <a:ext cx="8929291" cy="2957980"/>
                <a:chOff x="-271076" y="-1223346"/>
                <a:chExt cx="8929291" cy="300019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-271076" y="-1223346"/>
                  <a:ext cx="8929291" cy="3000198"/>
                  <a:chOff x="33515" y="-1223346"/>
                  <a:chExt cx="5411793" cy="3000198"/>
                </a:xfrm>
              </p:grpSpPr>
              <p:pic>
                <p:nvPicPr>
                  <p:cNvPr id="17" name="Picture 4" descr="http://media.mcclatchydc.com/smedia/2013/05/23/17/20/Bz3pZ.AuSt.91.jpe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flipH="1">
                    <a:off x="2762539" y="-1223346"/>
                    <a:ext cx="2682769" cy="300019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" name="Picture 2" descr="http://i.huffpost.com/gen/1581624/thumbs/o-MARIJUANA-facebook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15" y="-1223346"/>
                    <a:ext cx="2768616" cy="30001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5" name="Title 1"/>
                <p:cNvSpPr txBox="1">
                  <a:spLocks/>
                </p:cNvSpPr>
                <p:nvPr/>
              </p:nvSpPr>
              <p:spPr>
                <a:xfrm>
                  <a:off x="3112979" y="-1077728"/>
                  <a:ext cx="3810000" cy="6858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km-KH" sz="2800" spc="30" dirty="0" smtClean="0">
                      <a:ln w="12700" cmpd="sng">
                        <a:solidFill>
                          <a:srgbClr val="F79646">
                            <a:satMod val="120000"/>
                            <a:shade val="80000"/>
                          </a:srgb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glow rad="53100">
                          <a:srgbClr val="F79646">
                            <a:satMod val="180000"/>
                            <a:alpha val="30000"/>
                          </a:srgb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  <a:reflection blurRad="6350" stA="55000" endA="300" endPos="45500" dir="5400000" sy="-100000" algn="bl" rotWithShape="0"/>
                      </a:effectLst>
                      <a:latin typeface="Khmer OS Muol Light" pitchFamily="2" charset="0"/>
                      <a:cs typeface="Khmer OS Muol Light" pitchFamily="2" charset="0"/>
                    </a:rPr>
                    <a:t>ដំណាំកញ្ឆា</a:t>
                  </a:r>
                  <a:endParaRPr lang="en-US" sz="2800" spc="30" dirty="0">
                    <a:ln w="12700" cmpd="sng">
                      <a:solidFill>
                        <a:srgbClr val="F79646">
                          <a:satMod val="120000"/>
                          <a:shade val="80000"/>
                        </a:srgb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53100">
                        <a:srgbClr val="F79646">
                          <a:satMod val="180000"/>
                          <a:alpha val="3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5000" endA="300" endPos="45500" dir="5400000" sy="-100000" algn="bl" rotWithShape="0"/>
                    </a:effectLst>
                    <a:latin typeface="Khmer OS Muol Light" pitchFamily="2" charset="0"/>
                    <a:cs typeface="Khmer OS Muol Light" pitchFamily="2" charset="0"/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4038600" y="6019800"/>
            <a:ext cx="3701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km-KH" sz="2800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ដំណាំអាភៀន</a:t>
            </a:r>
            <a:endParaRPr lang="en-US" sz="2800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92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47636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ការ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អនុវត្តវិធានការរដ្ឋបាល ៖ 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624548"/>
            <a:ext cx="8686800" cy="462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រុះរើបន្ទប់ជួលពាក់ព័ន្ធបទល្មើសគ្រឿងញៀន ១០១ បន្ទប់, កន្លែងផ្ញើម៉ូតូ ៧ កន្លែង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ធ្វើតេស្តរកសារធាតុញៀនលើជនជាប់ឃុំ  នៅតាមមន្ទីរអប់រំកែប្រែ និងពន្ធនាគាររាជធានី  ខេត្តសរុប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ចំនួន</a:t>
            </a:r>
            <a:r>
              <a:rPr lang="en-US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១៦.៦៣០ 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នាក់ រកឃើញវិជ្ជមានសារធាតុញៀន ៩៤ នាក់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ធ្វើតេស្តរកសារធាតុញៀនលើក្មេងទំនើង និងជនមានតម្រុយប្រើប្រាស់គ្រឿងញៀន ចំនួន  ៥៣២ លើក ស្មើនឹង ៦.៨០៦ នាក់ រកឃើញអ្នកផ្ទុកសារធាតុញៀន ២២៤ នាក់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ធ្វើបច្ចុប្បន្នភាពអ្នកប្រើគ្រឿងញៀន នៅតាមភូមិ-ឃុំ មាន ១៤.៣៥៣ នាក់ (ឆ្នាំ២០១៦ មាន ៩.០២០ នាក់) កើនឡើង ៥.៣៣៣ នាក់ ស្មើនឹង ៥៩,១២ %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ដុតបំផ្លាញវត្ថុតាងគ្រឿងញៀន តាមអំណាចសាលក្រម សាលដីកាស្ថាពររបស់សាលាដំបូងរាជធានី ភ្នំពេញ ខេត្តកំពង់ចាម ប៉ៃលិន បាត់ដំបង បន្ទាយមានជ័យ កំពង់ឆ្នាំង ពោធិ៍សាត់ ព្រះវិហារ កំពង់ធំ សៀមរាប ឧត្តរមានជ័យ ស្ទឹងត្រែង ក្រចេះ រតនគិរី មណ្ឌលគិរី ស្វាយរៀង ព្រៃវែង និងខេត្តត្បូងឃ្មុំ 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38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បញ្ហាប្រឈម និង ចំណុចខ្សោយ៖ 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29690"/>
            <a:ext cx="8382000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ប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ណ្តាខេត្តនៅភាគឦសានប្រទេស នៅតែជាខេត្តដែលបន្តមានសកម្មភាពលួចចរាចរនាំចូលគ្រឿងញៀន ដោយខុសច្បាប់ ទោះបីយើងបង្រ្កាបបានចំករណីធំៗ និងកាត់ផ្តាច់ខ្សែរយៈទាក់ទងជាច្រើនហើយក៏ដោយ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ឧក្រិដ្ឋ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ជនអន្តរជាតិ នៅតែព្យាយាមប៉ុនប៉ងប្រើប្រាស់កម្ពុជា ធ្វើជាប្រទេសផលិតកែច្នៃ និងឆ្លងកាត់គ្រឿង ញៀនខុសច្បាប់ តាមគ្រប់រូបភាព ទាំងផ្លូវគោក ទឹក និង អាកាស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ឧក្រិដ្ឋ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ជនគ្រឿងញៀនអន្តរជាតិបានបោះទុនយ៉ាងច្រើនទៅឱ្យតំបន់តំបន់ត្រីកោណមាស ដើម្បីផលិតគ្រឿងញៀនសម្រាប់ធ្វើការចែកចាយនៅទូទាំងតំបន់ 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ស្ថាន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ភាពនយោបាយក្នុងប្រទេសមីយ៉ាន់ម៉ាបានជំរុញឱ្យអតីតក្រុមជនជាតិភាគតិច និងក្រុមថ្មីផ្សេងទៀតដែល ទើបកើតឡើង ផលិតគ្រឿងញៀនដើម្បីលក់យកប្រាក់សម្រាប់មូលនិធិនិងសេចក្តីត្រូវការរបស់ក្រុមពួកគេ </a:t>
            </a:r>
          </a:p>
          <a:p>
            <a:pPr lvl="0">
              <a:lnSpc>
                <a:spcPct val="150000"/>
              </a:lnSpc>
            </a:pPr>
            <a:endParaRPr lang="km-KH" sz="2000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813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n w="11430"/>
                <a:solidFill>
                  <a:srgbClr val="002060"/>
                </a:solidFill>
                <a:latin typeface="Khmer OS Bokor" pitchFamily="2" charset="0"/>
                <a:ea typeface="Khmer OS Muol Light" pitchFamily="2" charset="0"/>
                <a:cs typeface="Khmer OS Bokor" pitchFamily="2" charset="0"/>
              </a:rPr>
              <a:t>បញ្ហាប្រឈម និង ចំណុចខ្សោយ៖ </a:t>
            </a:r>
            <a:endParaRPr lang="km-KH" sz="2400" dirty="0" smtClean="0">
              <a:ln w="11430"/>
              <a:solidFill>
                <a:srgbClr val="002060"/>
              </a:solidFill>
              <a:latin typeface="Khmer OS Bokor" pitchFamily="2" charset="0"/>
              <a:ea typeface="Khmer OS Muol Light" pitchFamily="2" charset="0"/>
              <a:cs typeface="Khmer OS Boko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29690"/>
            <a:ext cx="8382000" cy="504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ការបណ្តុះបណ្តាលមន្រ្តីអនុវត្តន៍ច្បាប់ពាក់ព័ន្ធនឹងច្បាប់នានា, ជំនាញប្រតិបត្តិការបង្រ្កាបបទល្មើស,  នីតិវិធី ក្នុងការកសាងសំណុំរឿង នៅថ្នាក់ជាតិយើងធ្វើបានច្រើន ប៉ុន្តែនៅថ្នាក់ខេត្តយើងបណ្តុះបណ្តាលបានតិច ដែលមិន អាចជួយដោះបន្ទុកប្រតិបត្តិការបង្ក្រាបបទល្មើសរបស់ថ្នាក់ជាតិបានទាន់ពេលវេលា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ម្ចាស់ទីតាំងផ្ទះសំណាក់ ផ្ទះជួល អាជីវកម្ម សេវាកម្មកម្សាន្តមួយចំនួន នៅក្នុងភូមិសាស្រ្តងាយកើតមាន បទល្មើស មិនរាយការណ៍ មិនសហការផ្តល់ព័ត៌មានពាក់ព័ន្ធនឹងបញ្ហាគ្រឿងញៀនដល់សមត្ថកិច្ច ឬផ្តល់ព័ត៌មាន មកសមត្ថកិច្ចយឺតយាវ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ម្ចាស់ទីតាំងផ្ទះសំណាក់ ផ្ទះជួល អាជីវកម្ម សេវាកម្មកម្សាន្តមួយចំនួន ឆ្លៀតឱកាសនេះ ឃុបឃិតទាញ យកផលប្រយោជន៍ពីជនល្មើស ពីអ្នកប្រើប្រាស់ តាមរូបភាពផ្សេងៗគ្នា 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បញ្ហាថវិកា  មធ្យោបាយ  សម្ភារ   សម្រាប់បម្រើឱ្យកិច្ចប្រតិបត្តិការបង្រ្កាបបទល្មើសគ្រឿងញៀន   នៅតែជា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បញ្ហាចោទចំពោះមុខដែលត្រូវដោះស្រាយ ។</a:t>
            </a:r>
            <a:endParaRPr lang="km-KH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78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ត្រួតពិនិត្យសារធាតុគីមីផ្សំ</a:t>
            </a:r>
            <a:endParaRPr lang="km-KH" sz="24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29690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សារធាតុគីមីពាក់ព័ន្ធនឹងតារាងទី៤ នៃច្បាប់ស្តីពីការត្រួតពិនិត្យគ្រឿងញៀន ដែលមានអាជ្ញាប័ណ្ណ និងលិខិត បញ្ជាក់មុខសញ្ញាស្តង់ដារប្រើប្រាស់សារធាតុគីមីរបស់ក្រសួងឧស្សាហកម្មនិងសិប្បកម្ម និងអាជ្ញាប័ណ្ណរបស់ក្រុមប្រឹក្សា អភិវឌ្ឍន៍កម្ពុជា សរុប ៧.១៥៩.០៩១ គ.ក្រ (ដូចមានរាយលម្អិតក្នុងតារាងឧបសម្ព័ន្ធ) ។</a:t>
            </a:r>
          </a:p>
          <a:p>
            <a:pPr lvl="0">
              <a:lnSpc>
                <a:spcPct val="150000"/>
              </a:lnSpc>
            </a:pPr>
            <a:r>
              <a:rPr lang="km-KH" sz="1600" b="1" dirty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ចំណុចខ្សោយ ៖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យន្ត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ការរបស់ក្រុមការងារអន្តរក្រសួងត្រួតពិនិត្យសារធាតុគីមីផ្សំ    ដែលបានផ្លាស់ប្តូរសមាសភាពរួចហើយ ក៏ នៅមិនទាន់បានបំពេញការងាររបស់ខ្លួននៅឡើយ អាស្រ័យដោយយើងទើបតែរៀបចំក្រុមលេខានៃក្រុមការងារនេះ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ការ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បណ្តុះបណ្តាលជំនាញត្រួតពិនិត្យសារធាតុគីមីផ្សំដល់សមត្ថកិច្ចពាក់ព័ន្ធ   និងបុគ្គលិកក្រុមហ៊ុនឧស្សាហ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-កម្ម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គីមី នៅមិនទាន់ធ្វើបានទូលំទូលាយនៅឡើយ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នៅ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មិនទាន់មានការត្រួតពិនិត្យបានច្បាស់លាស់ពីការចរាចរ ការប្រើប្រាស់ និងសន្និធិសារធាតុគីមីផ្សំដែល ប្រើប្រាស់ដោយសិប្បកម្មក្នុងស្រុកនានា 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335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កិច្ច</a:t>
            </a:r>
            <a:r>
              <a:rPr lang="km-KH" sz="24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សហប្រតិបត្តិការអន្តរជាតិជាមួយប្រទេសជាប់ព្រំដែន</a:t>
            </a:r>
            <a:endParaRPr lang="km-KH" sz="24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29690"/>
            <a:ext cx="8382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200" dirty="0">
                <a:latin typeface="Khmer OS Battambang" pitchFamily="2" charset="0"/>
                <a:cs typeface="Khmer OS Battambang" pitchFamily="2" charset="0"/>
              </a:rPr>
              <a:t>បានចូលរួមនិងសហការសម្របសម្រួល អនុវត្តយន្តការនៃកិច្ចសហប្រតិបត្តិការត្រួតពិនិត្យគ្រឿងញៀន ក្នុងក្រប ខ័ណ្ឌទ្វេភាគីជាមួយប្រទេសថៃ ឡាវ និង វៀតណាម ដែលកម្មវិធីទាំងនោះមាននៅក្នុងរបាយការណ៍ពិស្តារ </a:t>
            </a:r>
            <a:r>
              <a:rPr lang="km-KH" sz="2200" dirty="0" smtClean="0">
                <a:latin typeface="Khmer OS Battambang" pitchFamily="2" charset="0"/>
                <a:cs typeface="Khmer OS Battambang" pitchFamily="2" charset="0"/>
              </a:rPr>
              <a:t>។</a:t>
            </a:r>
            <a:endParaRPr lang="en-US" sz="2200" dirty="0" smtClean="0">
              <a:latin typeface="Khmer OS Battambang" pitchFamily="2" charset="0"/>
              <a:cs typeface="Khmer OS Battambang" pitchFamily="2" charset="0"/>
            </a:endParaRPr>
          </a:p>
          <a:p>
            <a:pPr lvl="0">
              <a:lnSpc>
                <a:spcPct val="150000"/>
              </a:lnSpc>
            </a:pPr>
            <a:r>
              <a:rPr lang="km-KH" sz="2200" dirty="0" smtClean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ប៉ុន្តែចំណុច</a:t>
            </a:r>
            <a:r>
              <a:rPr lang="km-KH" sz="2200" dirty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ខ្សោយគឺ ៖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200" dirty="0">
                <a:latin typeface="Khmer OS Battambang" pitchFamily="2" charset="0"/>
                <a:cs typeface="Khmer OS Battambang" pitchFamily="2" charset="0"/>
              </a:rPr>
              <a:t>ទោះបីជាយើងបានសហការជាមួយប្រទេសជិតខាងទទួលបានលទ្ធផលជាច្រើនក៏ពិតមែន តែក្រុមឧក្រិដ្ឋជនគ្រឿងញៀននៅតែបន្តជួញដូរគ្រឿងញៀនឆ្លងកាត់កម្ពុជា ទៅកាន់ប្រទេសទីបី។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463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685800"/>
            <a:ext cx="9448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កិច្ច</a:t>
            </a:r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សហប្រតិបត្តិការអន្តរជាតិជាមួយប្រទេសក្នុងតំបន់ </a:t>
            </a:r>
            <a:endParaRPr lang="km-KH" sz="20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sz="20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និង</a:t>
            </a:r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ដៃគូអភិវឌ្ឍន៍នានា</a:t>
            </a:r>
            <a:endParaRPr lang="km-KH" sz="20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848810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បានចូល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រួមនិង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សហការសម្របសម្រួលអនុវត្តក្នុងភាពជាដៃគូលើកិច្ចសហប្រតិបត្តិការត្រួតពិនិត្យគ្រឿងញៀន ក្នុងក្របខ័ណ្ឌអនុតំបន់ តំបន់ អន្តរជាតិ ដូចជា សន្និសីទ វេទិកាសហប្រតិបត្តិការត្រួតពិនិត្យគ្រឿងញៀនអន្តរជាតិ កិច្ចប្រជុំប្រចាំឆ្នាំ បណ្តុះបណ្តាលមន្រ្តីអនុវត្តន៍ច្បាប់ សិក្ខាសាលា និងទស្សនកិច្ចសិក្សា  ទាំងក្នុងនិងក្រៅប្រទេស សរុប ៦០ លើក មន្រ្តីចូលរួម ៤១១ នាក់ </a:t>
            </a:r>
            <a:endParaRPr lang="km-KH" dirty="0" smtClean="0">
              <a:latin typeface="Khmer OS Battambang" pitchFamily="2" charset="0"/>
              <a:cs typeface="Khmer OS Battambang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    (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មន្រ្តី អ.ជ.ប.គ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.ញ 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១០៩ នាក់) ដែលកម្មវិធីទាំងនោះមាននៅក្នុង របាយការណ៍ពិស្តារ ។</a:t>
            </a:r>
          </a:p>
          <a:p>
            <a:pPr lvl="0">
              <a:lnSpc>
                <a:spcPct val="150000"/>
              </a:lnSpc>
            </a:pPr>
            <a:r>
              <a:rPr lang="km-KH" dirty="0" smtClean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ប៉ុន្តែ</a:t>
            </a:r>
            <a:r>
              <a:rPr lang="km-KH" dirty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ចំណុចខ្សោយគឺ ៖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ប៉ុន្តែទោះជាយ៉ាងណាក៏ដោយ ការជួយគាំទ្រជាថវិកា មធ្យោបាយ និងសម្ភារ ពីបណ្តាប្រទេសផ្តល់ជំនួយ ក៏ដូចជាដៃគូអភិវឌ្ឍន៍នានា លើសកម្មភាពត្រួតពិនិត្យគ្រឿងញៀន បានកាត់បន្ថយមកនៅក្នុងកម្រិតតិចតួចបំផុត ដែលទាំងអស់នេះបានជះឥទ្ធិពលមិនល្អដល់សកម្មភាពត្រួតពិនិត្យគ្រឿងញៀនទាំងនៅកម្ពុជា និងក្នុងតំបន់។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51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66" y="3786350"/>
            <a:ext cx="3870434" cy="246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6" y="1295400"/>
            <a:ext cx="4038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66" y="1295399"/>
            <a:ext cx="3870434" cy="25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6" y="3838902"/>
            <a:ext cx="4038600" cy="24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4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685800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ពង្រឹងយន្តការត្រួតពិនិត្យគ្រឿងញៀននៅថ្នាក់ជាតិ និងថ្នាក់ក្រោមជាតិ</a:t>
            </a:r>
            <a:endParaRPr lang="km-KH" sz="20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29690"/>
            <a:ext cx="8610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រៀបចំកិច្ចប្រជុំអាជ្ញាធរជាតិប្រយុទ្ធប្រឆាំងគ្រឿងញៀន ដើម្បីត្រួតពិនិត្យលទ្ធផលការងាររបស់ខ្លួន រយៈពេល ៩ខែ ឆ្នាំ២០១៧ ។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រៀបចំកិច្ចប្រជុំគណៈកម្មការទាំង៦ និងអនុគណៈកម្មការ៣ របស់ផែនការយុទ្ធនាការប្រយុទ្ធប្រឆាំង គ្រឿងញៀនខុសច្បាប់ ព្រមទាំងរៀបចំផែនការសកម្មភាពសម្រាប់ការអនុវត្តផែនការឱ្យមានប្រសិទ្ធភាព ។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ដឹកនាំអនុវត្តផែនការជាតិស្តីពីការត្រួតពិនិត្យគ្រឿងញៀន (២០១៦-២០១៨) ។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ដឹកនាំអនុវត្តតាមទិសដៅការងារដែលបានដាក់ចេញកាលពីឆ្នាំ២០១៦ ។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កែសម្រួលមាត្រា៩៧ និងមាត្រាមួយចំនួននៃច្បាប់ស្តីពីការត្រួតពិនិត្យគ្រឿងញៀន ដែលពាក់ព័ន្ធ នឹងការរឹបអូសទ្រព្យសម្បត្តិដែលជាផលបានមកពីបទល្មើសគ្រឿងញៀន ។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បញ្ចប់សេចក្តីព្រាងសេចក្តីសម្រេចស្តីពីការកែសម្រួលសមាសភាពក្រុមលេខា នៃក្រុមការងារ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អន្តរក្រសួង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ត្រួតពិនិត្យសារធាតុគីមីផ្សំគ្រឿងញៀន 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685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685800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</a:t>
            </a:r>
            <a:r>
              <a:rPr lang="km-KH" sz="2000" dirty="0">
                <a:ln w="11430"/>
                <a:solidFill>
                  <a:srgbClr val="002060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ពង្រឹងយន្តការត្រួតពិនិត្យគ្រឿងញៀននៅថ្នាក់ជាតិ និងថ្នាក់ក្រោមជាតិ</a:t>
            </a:r>
            <a:endParaRPr lang="km-KH" sz="2000" dirty="0" smtClean="0">
              <a:ln w="11430"/>
              <a:solidFill>
                <a:srgbClr val="002060"/>
              </a:solidFill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22613"/>
            <a:ext cx="8610600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m-KH" b="1" dirty="0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rPr>
              <a:t>ប៉ុន្តែចំណុចខ្សោយគឺ ៖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យន្ត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ការត្រួតពិនិត្យគ្រឿងញៀនរបស់រាជធានី-ខេត្តមួយចំនួន អនុវត្តមិនទាន់បានជាលក្ខ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ណៈ</a:t>
            </a:r>
            <a:endParaRPr lang="en-US" dirty="0" smtClean="0">
              <a:latin typeface="Khmer OS Battambang" pitchFamily="2" charset="0"/>
              <a:cs typeface="Khmer OS Battambang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en-US" dirty="0" smtClean="0">
                <a:latin typeface="Khmer OS Battambang" pitchFamily="2" charset="0"/>
                <a:cs typeface="Khmer OS Battambang" pitchFamily="2" charset="0"/>
              </a:rPr>
              <a:t>    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ព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ហុវិស័យ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បាន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បង្កើតគណៈកម្មាធិការត្រួតពិនិត្យគ្រឿងញៀនដល់ថ្នាក់សង្កាត់-ឃុំរួចហើយ តែសកម្មភាពការងារ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មិនទាន់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អនុវត្តបានជាប្រចាំ,  មិនទាន់បានរៀបចំយន្តការ   និងជំរុញលើកទឹកចិត្តលើការងារប្រយុទ្ធប្រឆាំងគ្រឿង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ញៀនស្រប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តាមគោលនយោបាយភូមិ-ឃុំមានសុវត្ថិភាព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មាត្រា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មួយចំនួនពាក់ព័ន្ធនឹងការរឹបអូសទ្រព្យសម្បត្តិដែលជាផលនៃបទល្មើសគ្រឿងញៀន ដែលបានចែង នៅក្នុងច្បាប់ស្តីពីការត្រួតពិនិត្យគ្រឿងញៀន នៅមិនទាន់បានកែសម្រួលគ្រប់គ្រាន់នៅឡើយ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ការ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អនុវត្តគោលនយោបាយលើកទឹកចិត្តដល់អង្គភាព និងបុគ្គលដែលមានស្នាដៃ ក្នុងការងារផ្សព្វផ្សាយអប់រំ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m-KH" dirty="0">
                <a:latin typeface="Khmer OS Battambang" pitchFamily="2" charset="0"/>
                <a:cs typeface="Khmer OS Battambang" pitchFamily="2" charset="0"/>
              </a:rPr>
              <a:t>ការព្យាបាលនិងស្តារនីតិសម្បទា ការងារអនុវត្តច្បាប់ និងការលើកទឹកចិត្តចំពោះអតីតអ្នកញៀនគ្រឿងញៀន ក្រុម គ្រួសារ និងសហគមន៍របស់គេ នៅមិនទាន់បានអនុវត្ត 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9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រូបថត ប្រគុំតន្រ្តីគ្រឿងញៀន នៅតាមវិទ្យាល័យ ភ្នំពេញ\DSC014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4000" cy="47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3510" y="228600"/>
            <a:ext cx="8836688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-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m-KH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ចូលរួមទាំង</a:t>
            </a:r>
            <a:r>
              <a:rPr lang="km-KH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អស់គ្នាដើម្បីសហគមន៍យើងគ្មានគ្រឿងញៀន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3584" y="6012817"/>
            <a:ext cx="3245198" cy="70788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m-KH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សូមអរគុណ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2971800" cy="28194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180" y="1524000"/>
            <a:ext cx="8821420" cy="4953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ទាំង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នៅក្នុងអនុតំបន់ តំបន់ និងអន្តរជាតិ នៅតែបន្តទទួលរងឥទ្ធិពលនៃការផលិត ការចរាចរគ្រឿងញៀន ពីតំបន់មួយចំនួនដូចជា តំបន់អាមេរិកខាងត្បូង តំបន់អាហ្វ្រិក តំបន់អឌ្ឍចន្ទមាស និងត្រីកោណមាស </a:t>
            </a:r>
          </a:p>
          <a:p>
            <a:pPr algn="just"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ដោយសារ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ស្ថានភាពនេះ ពិភពលោកក៏នៅតែប្រឈមជាមួយនឹងកំណើននៃអ្នកប្រើប្រាស់គ្រឿងញៀន រួម ទាំងសកម្មភាពប្រើបំពានសារធាតុញៀនថ្មី ដែលមានឥទ្ធិពលលើប្រព័ន្ធសរសៃប្រសាទ</a:t>
            </a:r>
          </a:p>
          <a:p>
            <a:pPr algn="just">
              <a:buFont typeface="Wingdings" pitchFamily="2" charset="2"/>
              <a:buChar char="Ø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តំបន់</a:t>
            </a:r>
            <a:r>
              <a:rPr lang="km-KH" dirty="0">
                <a:latin typeface="Khmer OS Battambang" pitchFamily="2" charset="0"/>
                <a:cs typeface="Khmer OS Battambang" pitchFamily="2" charset="0"/>
              </a:rPr>
              <a:t>ត្រីកោណមាសនៅតែបន្តមានសកម្មភាពដាំដុះអាភៀន និងផលិតហេរ៉ូអ៊ីន មេតំហ្វេតាមីនក្រាមម្សៅ, មេតំហ្វេតាមីនគ្រាប់ គួរឱ្យកត់សម្គាល់នៅឡើយ ។ ជាក់ស្តែង ប្រភេទគ្រឿងញៀន និង រុក្ខជាតិញៀនទាំងនោះ ត្រូវ បានគេដាំដុះនិងផលិតក្នុងមួយឆ្នាំៗប្រមាណជា ១.០០០ តោន និងជាង ១.០០០ លានគ្រាប់ និងសារធាតុគីមីផ្សំ ប្រមាណជាង ១០០០ តោ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ន។ </a:t>
            </a:r>
            <a:endParaRPr lang="km-KH" dirty="0">
              <a:latin typeface="Khmer OS Battambang" pitchFamily="2" charset="0"/>
              <a:cs typeface="Khmer OS Battambang" pitchFamily="2" charset="0"/>
            </a:endParaRPr>
          </a:p>
          <a:p>
            <a:pPr marL="166688" indent="-166688" algn="just"/>
            <a:endParaRPr lang="km-KH" dirty="0" smtClean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8776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6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សភាពការណ៍គ្រឿងញៀន</a:t>
            </a:r>
            <a:endParaRPr lang="en-US" sz="36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6534" y="1676400"/>
            <a:ext cx="8865066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សភាពការណ៍គ្រឿងញៀនអន្តរជាតិដូចខាងលើ    បានធ្វើឱ្យកម្ពុជានៅតែបន្តទទួលរងផលប៉ះពាល់ពីការ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ចរាចរគ្រឿង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ញៀនឆ្លងកាត់ពីបណ្តាប្រទេសនានា ទាំងនៅក្នុងអនុតំបន់ តំបន់ និងអន្តរជាតិ ដែលតាមការកត់សម្គាល់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៖</a:t>
            </a:r>
            <a:endParaRPr lang="en-US" sz="2000" dirty="0" smtClean="0">
              <a:latin typeface="Khmer OS Battambang" pitchFamily="2" charset="0"/>
              <a:cs typeface="Khmer OS Battambang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ការចរាចរគ្រឿងញៀនឆ្លងកាត់ពីបណ្តាប្រទេសជិតខាង ភាគច្រើនគឺចូលតាមច្រកផ្លូវគោកនៃបណ្តាខេត្ត នៅភាគខាងជើង និងឦសានប្រទេស </a:t>
            </a:r>
            <a:endParaRPr lang="en-US" sz="2000" dirty="0">
              <a:latin typeface="Khmer OS Battambang" pitchFamily="2" charset="0"/>
              <a:cs typeface="Khmer OS Battambang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ការចរាចរគ្រឿងញៀនឆ្លងកាត់ពីតំបន់អាមេរិកខាងត្បូង តំបន់អាហ្វ្រិក តំបន់អឌ្ឍចន្ទមាស ភាគច្រើន គឺធ្វើឡើងតាមផ្លូវអាកាស​ និងបញ្ញើប្រៃសណីយ៍  ​។</a:t>
            </a:r>
            <a:endParaRPr lang="en-US" sz="2000" dirty="0">
              <a:latin typeface="Khmer OS Battambang" pitchFamily="2" charset="0"/>
              <a:cs typeface="Khmer OS Battambang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ជាមួយនឹងការចរាចរគ្រឿងញៀនឆ្លងកាត់ បានកត់សម្គាល់ក្នុងរយៈពេលចុងក្រោយនេះ ការលបលួចដាំដុះ ដំណាំកញ្ឆា បានកើតមាននៅតាមបណ្តាខេត្តមួយចំនួន ។</a:t>
            </a:r>
            <a:endParaRPr lang="en-US" sz="2000" dirty="0">
              <a:latin typeface="Khmer OS Battambang" pitchFamily="2" charset="0"/>
              <a:cs typeface="Khmer OS Battambang" pitchFamily="2" charset="0"/>
            </a:endParaRPr>
          </a:p>
          <a:p>
            <a:endParaRPr lang="en-US" sz="20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>
              <a:latin typeface="Khmer OS Battambang" pitchFamily="2" charset="0"/>
              <a:cs typeface="Khmer OS Battambang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km-KH" sz="20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87766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សភាពការណ៍គ្រឿងញៀន នៅកម្ពុជា</a:t>
            </a:r>
            <a:endParaRPr lang="en-US" sz="32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2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7868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សភាពការណ៍គ្រឿងញៀន នៅកម្ពុជា</a:t>
            </a:r>
            <a:endParaRPr lang="en-US" sz="32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7836" y="1524754"/>
            <a:ext cx="5674970" cy="5218413"/>
            <a:chOff x="163769" y="152400"/>
            <a:chExt cx="8787722" cy="6629400"/>
          </a:xfrm>
        </p:grpSpPr>
        <p:pic>
          <p:nvPicPr>
            <p:cNvPr id="14" name="Picture 13" descr="เส้นทางยาเสพติด"/>
            <p:cNvPicPr/>
            <p:nvPr/>
          </p:nvPicPr>
          <p:blipFill>
            <a:blip r:embed="rId3" cstate="print"/>
            <a:srcRect l="12244" r="5475"/>
            <a:stretch>
              <a:fillRect/>
            </a:stretch>
          </p:blipFill>
          <p:spPr bwMode="auto">
            <a:xfrm>
              <a:off x="163769" y="152400"/>
              <a:ext cx="8787722" cy="66294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" name="Picture 19" descr="3dflagsdotcom_cambo_2fawm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043936"/>
              <a:ext cx="1027608" cy="48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0" descr="3dflagsdotcom_laos_2fawm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7766" y="729942"/>
              <a:ext cx="1016584" cy="52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3dflagsdotcom_thail_2fawm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7766" y="3257550"/>
              <a:ext cx="1016584" cy="532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Isosceles Triangle 19"/>
            <p:cNvSpPr>
              <a:spLocks noChangeArrowheads="1"/>
            </p:cNvSpPr>
            <p:nvPr/>
          </p:nvSpPr>
          <p:spPr bwMode="auto">
            <a:xfrm>
              <a:off x="1981200" y="421008"/>
              <a:ext cx="381000" cy="340992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21" name="Picture 2" descr="http://4.bp.blogspot.com/-hQ1Ck3KTBJs/TdBdDcKqR-I/AAAAAAAABAk/CpyFmkNYvnA/s1600/Animated+Flag+of+Vietnam+Flag+Animation+%25282%2529.gif"/>
            <p:cNvPicPr>
              <a:picLocks noChangeAspect="1" noChangeArrowheads="1" noCrop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095927"/>
              <a:ext cx="1141970" cy="62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www.johnap.pwp.blueyonder.co.uk/Flags/Myanmar_burma.gif"/>
            <p:cNvPicPr>
              <a:picLocks noChangeAspect="1" noChangeArrowheads="1" noCrop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88" y="304800"/>
              <a:ext cx="1153796" cy="149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22"/>
            <p:cNvSpPr/>
            <p:nvPr/>
          </p:nvSpPr>
          <p:spPr>
            <a:xfrm>
              <a:off x="2286000" y="742950"/>
              <a:ext cx="3354211" cy="3676650"/>
            </a:xfrm>
            <a:custGeom>
              <a:avLst/>
              <a:gdLst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1028700 w 3352800"/>
                <a:gd name="connsiteY48" fmla="*/ 1428750 h 3543300"/>
                <a:gd name="connsiteX49" fmla="*/ 1095375 w 3352800"/>
                <a:gd name="connsiteY49" fmla="*/ 1409700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190625 w 3352800"/>
                <a:gd name="connsiteY52" fmla="*/ 129540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228850 w 3352800"/>
                <a:gd name="connsiteY69" fmla="*/ 1162050 h 3543300"/>
                <a:gd name="connsiteX70" fmla="*/ 2286000 w 3352800"/>
                <a:gd name="connsiteY70" fmla="*/ 1171575 h 3543300"/>
                <a:gd name="connsiteX71" fmla="*/ 2305050 w 3352800"/>
                <a:gd name="connsiteY71" fmla="*/ 1200150 h 3543300"/>
                <a:gd name="connsiteX72" fmla="*/ 2343150 w 3352800"/>
                <a:gd name="connsiteY72" fmla="*/ 1266825 h 3543300"/>
                <a:gd name="connsiteX73" fmla="*/ 2400300 w 3352800"/>
                <a:gd name="connsiteY73" fmla="*/ 1304925 h 3543300"/>
                <a:gd name="connsiteX74" fmla="*/ 2419350 w 3352800"/>
                <a:gd name="connsiteY74" fmla="*/ 1333500 h 3543300"/>
                <a:gd name="connsiteX75" fmla="*/ 2438400 w 3352800"/>
                <a:gd name="connsiteY75" fmla="*/ 1400175 h 3543300"/>
                <a:gd name="connsiteX76" fmla="*/ 2466975 w 3352800"/>
                <a:gd name="connsiteY76" fmla="*/ 1438275 h 3543300"/>
                <a:gd name="connsiteX77" fmla="*/ 2486025 w 3352800"/>
                <a:gd name="connsiteY77" fmla="*/ 1466850 h 3543300"/>
                <a:gd name="connsiteX78" fmla="*/ 2505075 w 3352800"/>
                <a:gd name="connsiteY78" fmla="*/ 1504950 h 3543300"/>
                <a:gd name="connsiteX79" fmla="*/ 2590800 w 3352800"/>
                <a:gd name="connsiteY79" fmla="*/ 1552575 h 3543300"/>
                <a:gd name="connsiteX80" fmla="*/ 2600325 w 3352800"/>
                <a:gd name="connsiteY80" fmla="*/ 1581150 h 3543300"/>
                <a:gd name="connsiteX81" fmla="*/ 2657475 w 3352800"/>
                <a:gd name="connsiteY81" fmla="*/ 1600200 h 3543300"/>
                <a:gd name="connsiteX82" fmla="*/ 2686050 w 3352800"/>
                <a:gd name="connsiteY82" fmla="*/ 1628775 h 3543300"/>
                <a:gd name="connsiteX83" fmla="*/ 2724150 w 3352800"/>
                <a:gd name="connsiteY83" fmla="*/ 1647825 h 3543300"/>
                <a:gd name="connsiteX84" fmla="*/ 2752725 w 3352800"/>
                <a:gd name="connsiteY84" fmla="*/ 1666875 h 3543300"/>
                <a:gd name="connsiteX85" fmla="*/ 2733675 w 3352800"/>
                <a:gd name="connsiteY85" fmla="*/ 1857375 h 3543300"/>
                <a:gd name="connsiteX86" fmla="*/ 2714625 w 3352800"/>
                <a:gd name="connsiteY86" fmla="*/ 1905000 h 3543300"/>
                <a:gd name="connsiteX87" fmla="*/ 2724150 w 3352800"/>
                <a:gd name="connsiteY87" fmla="*/ 2085975 h 3543300"/>
                <a:gd name="connsiteX88" fmla="*/ 2752725 w 3352800"/>
                <a:gd name="connsiteY88" fmla="*/ 2114550 h 3543300"/>
                <a:gd name="connsiteX89" fmla="*/ 2790825 w 3352800"/>
                <a:gd name="connsiteY89" fmla="*/ 2238375 h 3543300"/>
                <a:gd name="connsiteX90" fmla="*/ 2819400 w 3352800"/>
                <a:gd name="connsiteY90" fmla="*/ 2295525 h 3543300"/>
                <a:gd name="connsiteX91" fmla="*/ 2847975 w 3352800"/>
                <a:gd name="connsiteY91" fmla="*/ 2305050 h 3543300"/>
                <a:gd name="connsiteX92" fmla="*/ 2867025 w 3352800"/>
                <a:gd name="connsiteY92" fmla="*/ 2343150 h 3543300"/>
                <a:gd name="connsiteX93" fmla="*/ 2905125 w 3352800"/>
                <a:gd name="connsiteY93" fmla="*/ 2352675 h 3543300"/>
                <a:gd name="connsiteX94" fmla="*/ 2933700 w 3352800"/>
                <a:gd name="connsiteY94" fmla="*/ 2362200 h 3543300"/>
                <a:gd name="connsiteX95" fmla="*/ 2943225 w 3352800"/>
                <a:gd name="connsiteY95" fmla="*/ 2390775 h 3543300"/>
                <a:gd name="connsiteX96" fmla="*/ 3000375 w 3352800"/>
                <a:gd name="connsiteY96" fmla="*/ 2428875 h 3543300"/>
                <a:gd name="connsiteX97" fmla="*/ 3048000 w 3352800"/>
                <a:gd name="connsiteY97" fmla="*/ 2476500 h 3543300"/>
                <a:gd name="connsiteX98" fmla="*/ 3067050 w 3352800"/>
                <a:gd name="connsiteY98" fmla="*/ 2505075 h 3543300"/>
                <a:gd name="connsiteX99" fmla="*/ 3105150 w 3352800"/>
                <a:gd name="connsiteY99" fmla="*/ 2514600 h 3543300"/>
                <a:gd name="connsiteX100" fmla="*/ 3143250 w 3352800"/>
                <a:gd name="connsiteY100" fmla="*/ 2552700 h 3543300"/>
                <a:gd name="connsiteX101" fmla="*/ 3200400 w 3352800"/>
                <a:gd name="connsiteY101" fmla="*/ 2590800 h 3543300"/>
                <a:gd name="connsiteX102" fmla="*/ 3219450 w 3352800"/>
                <a:gd name="connsiteY102" fmla="*/ 2647950 h 3543300"/>
                <a:gd name="connsiteX103" fmla="*/ 3248025 w 3352800"/>
                <a:gd name="connsiteY103" fmla="*/ 2705100 h 3543300"/>
                <a:gd name="connsiteX104" fmla="*/ 3267075 w 3352800"/>
                <a:gd name="connsiteY104" fmla="*/ 2743200 h 3543300"/>
                <a:gd name="connsiteX105" fmla="*/ 3286125 w 3352800"/>
                <a:gd name="connsiteY105" fmla="*/ 2800350 h 3543300"/>
                <a:gd name="connsiteX106" fmla="*/ 3305175 w 3352800"/>
                <a:gd name="connsiteY106" fmla="*/ 2933700 h 3543300"/>
                <a:gd name="connsiteX107" fmla="*/ 3286125 w 3352800"/>
                <a:gd name="connsiteY107" fmla="*/ 3105150 h 3543300"/>
                <a:gd name="connsiteX108" fmla="*/ 3286125 w 3352800"/>
                <a:gd name="connsiteY108" fmla="*/ 3362325 h 3543300"/>
                <a:gd name="connsiteX109" fmla="*/ 3305175 w 3352800"/>
                <a:gd name="connsiteY109" fmla="*/ 3390900 h 3543300"/>
                <a:gd name="connsiteX110" fmla="*/ 3324225 w 3352800"/>
                <a:gd name="connsiteY110" fmla="*/ 3448050 h 3543300"/>
                <a:gd name="connsiteX111" fmla="*/ 3333750 w 3352800"/>
                <a:gd name="connsiteY111" fmla="*/ 3476625 h 3543300"/>
                <a:gd name="connsiteX112" fmla="*/ 3343275 w 3352800"/>
                <a:gd name="connsiteY112" fmla="*/ 3505200 h 3543300"/>
                <a:gd name="connsiteX113" fmla="*/ 3352800 w 3352800"/>
                <a:gd name="connsiteY113" fmla="*/ 3543300 h 3543300"/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1028700 w 3352800"/>
                <a:gd name="connsiteY48" fmla="*/ 1428750 h 3543300"/>
                <a:gd name="connsiteX49" fmla="*/ 1095375 w 3352800"/>
                <a:gd name="connsiteY49" fmla="*/ 1409700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285875 w 3352800"/>
                <a:gd name="connsiteY52" fmla="*/ 116205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228850 w 3352800"/>
                <a:gd name="connsiteY69" fmla="*/ 1162050 h 3543300"/>
                <a:gd name="connsiteX70" fmla="*/ 2286000 w 3352800"/>
                <a:gd name="connsiteY70" fmla="*/ 1171575 h 3543300"/>
                <a:gd name="connsiteX71" fmla="*/ 2305050 w 3352800"/>
                <a:gd name="connsiteY71" fmla="*/ 1200150 h 3543300"/>
                <a:gd name="connsiteX72" fmla="*/ 2343150 w 3352800"/>
                <a:gd name="connsiteY72" fmla="*/ 1266825 h 3543300"/>
                <a:gd name="connsiteX73" fmla="*/ 2400300 w 3352800"/>
                <a:gd name="connsiteY73" fmla="*/ 1304925 h 3543300"/>
                <a:gd name="connsiteX74" fmla="*/ 2419350 w 3352800"/>
                <a:gd name="connsiteY74" fmla="*/ 1333500 h 3543300"/>
                <a:gd name="connsiteX75" fmla="*/ 2438400 w 3352800"/>
                <a:gd name="connsiteY75" fmla="*/ 1400175 h 3543300"/>
                <a:gd name="connsiteX76" fmla="*/ 2466975 w 3352800"/>
                <a:gd name="connsiteY76" fmla="*/ 1438275 h 3543300"/>
                <a:gd name="connsiteX77" fmla="*/ 2486025 w 3352800"/>
                <a:gd name="connsiteY77" fmla="*/ 1466850 h 3543300"/>
                <a:gd name="connsiteX78" fmla="*/ 2505075 w 3352800"/>
                <a:gd name="connsiteY78" fmla="*/ 1504950 h 3543300"/>
                <a:gd name="connsiteX79" fmla="*/ 2590800 w 3352800"/>
                <a:gd name="connsiteY79" fmla="*/ 1552575 h 3543300"/>
                <a:gd name="connsiteX80" fmla="*/ 2600325 w 3352800"/>
                <a:gd name="connsiteY80" fmla="*/ 1581150 h 3543300"/>
                <a:gd name="connsiteX81" fmla="*/ 2657475 w 3352800"/>
                <a:gd name="connsiteY81" fmla="*/ 1600200 h 3543300"/>
                <a:gd name="connsiteX82" fmla="*/ 2686050 w 3352800"/>
                <a:gd name="connsiteY82" fmla="*/ 1628775 h 3543300"/>
                <a:gd name="connsiteX83" fmla="*/ 2724150 w 3352800"/>
                <a:gd name="connsiteY83" fmla="*/ 1647825 h 3543300"/>
                <a:gd name="connsiteX84" fmla="*/ 2752725 w 3352800"/>
                <a:gd name="connsiteY84" fmla="*/ 1666875 h 3543300"/>
                <a:gd name="connsiteX85" fmla="*/ 2733675 w 3352800"/>
                <a:gd name="connsiteY85" fmla="*/ 1857375 h 3543300"/>
                <a:gd name="connsiteX86" fmla="*/ 2714625 w 3352800"/>
                <a:gd name="connsiteY86" fmla="*/ 1905000 h 3543300"/>
                <a:gd name="connsiteX87" fmla="*/ 2724150 w 3352800"/>
                <a:gd name="connsiteY87" fmla="*/ 2085975 h 3543300"/>
                <a:gd name="connsiteX88" fmla="*/ 2752725 w 3352800"/>
                <a:gd name="connsiteY88" fmla="*/ 2114550 h 3543300"/>
                <a:gd name="connsiteX89" fmla="*/ 2790825 w 3352800"/>
                <a:gd name="connsiteY89" fmla="*/ 2238375 h 3543300"/>
                <a:gd name="connsiteX90" fmla="*/ 2819400 w 3352800"/>
                <a:gd name="connsiteY90" fmla="*/ 2295525 h 3543300"/>
                <a:gd name="connsiteX91" fmla="*/ 2847975 w 3352800"/>
                <a:gd name="connsiteY91" fmla="*/ 2305050 h 3543300"/>
                <a:gd name="connsiteX92" fmla="*/ 2867025 w 3352800"/>
                <a:gd name="connsiteY92" fmla="*/ 2343150 h 3543300"/>
                <a:gd name="connsiteX93" fmla="*/ 2905125 w 3352800"/>
                <a:gd name="connsiteY93" fmla="*/ 2352675 h 3543300"/>
                <a:gd name="connsiteX94" fmla="*/ 2933700 w 3352800"/>
                <a:gd name="connsiteY94" fmla="*/ 2362200 h 3543300"/>
                <a:gd name="connsiteX95" fmla="*/ 2943225 w 3352800"/>
                <a:gd name="connsiteY95" fmla="*/ 2390775 h 3543300"/>
                <a:gd name="connsiteX96" fmla="*/ 3000375 w 3352800"/>
                <a:gd name="connsiteY96" fmla="*/ 2428875 h 3543300"/>
                <a:gd name="connsiteX97" fmla="*/ 3048000 w 3352800"/>
                <a:gd name="connsiteY97" fmla="*/ 2476500 h 3543300"/>
                <a:gd name="connsiteX98" fmla="*/ 3067050 w 3352800"/>
                <a:gd name="connsiteY98" fmla="*/ 2505075 h 3543300"/>
                <a:gd name="connsiteX99" fmla="*/ 3105150 w 3352800"/>
                <a:gd name="connsiteY99" fmla="*/ 2514600 h 3543300"/>
                <a:gd name="connsiteX100" fmla="*/ 3143250 w 3352800"/>
                <a:gd name="connsiteY100" fmla="*/ 2552700 h 3543300"/>
                <a:gd name="connsiteX101" fmla="*/ 3200400 w 3352800"/>
                <a:gd name="connsiteY101" fmla="*/ 2590800 h 3543300"/>
                <a:gd name="connsiteX102" fmla="*/ 3219450 w 3352800"/>
                <a:gd name="connsiteY102" fmla="*/ 2647950 h 3543300"/>
                <a:gd name="connsiteX103" fmla="*/ 3248025 w 3352800"/>
                <a:gd name="connsiteY103" fmla="*/ 2705100 h 3543300"/>
                <a:gd name="connsiteX104" fmla="*/ 3267075 w 3352800"/>
                <a:gd name="connsiteY104" fmla="*/ 2743200 h 3543300"/>
                <a:gd name="connsiteX105" fmla="*/ 3286125 w 3352800"/>
                <a:gd name="connsiteY105" fmla="*/ 2800350 h 3543300"/>
                <a:gd name="connsiteX106" fmla="*/ 3305175 w 3352800"/>
                <a:gd name="connsiteY106" fmla="*/ 2933700 h 3543300"/>
                <a:gd name="connsiteX107" fmla="*/ 3286125 w 3352800"/>
                <a:gd name="connsiteY107" fmla="*/ 3105150 h 3543300"/>
                <a:gd name="connsiteX108" fmla="*/ 3286125 w 3352800"/>
                <a:gd name="connsiteY108" fmla="*/ 3362325 h 3543300"/>
                <a:gd name="connsiteX109" fmla="*/ 3305175 w 3352800"/>
                <a:gd name="connsiteY109" fmla="*/ 3390900 h 3543300"/>
                <a:gd name="connsiteX110" fmla="*/ 3324225 w 3352800"/>
                <a:gd name="connsiteY110" fmla="*/ 3448050 h 3543300"/>
                <a:gd name="connsiteX111" fmla="*/ 3333750 w 3352800"/>
                <a:gd name="connsiteY111" fmla="*/ 3476625 h 3543300"/>
                <a:gd name="connsiteX112" fmla="*/ 3343275 w 3352800"/>
                <a:gd name="connsiteY112" fmla="*/ 3505200 h 3543300"/>
                <a:gd name="connsiteX113" fmla="*/ 3352800 w 3352800"/>
                <a:gd name="connsiteY113" fmla="*/ 3543300 h 3543300"/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1028700 w 3352800"/>
                <a:gd name="connsiteY48" fmla="*/ 1428750 h 3543300"/>
                <a:gd name="connsiteX49" fmla="*/ 1057275 w 3352800"/>
                <a:gd name="connsiteY49" fmla="*/ 1323975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285875 w 3352800"/>
                <a:gd name="connsiteY52" fmla="*/ 116205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228850 w 3352800"/>
                <a:gd name="connsiteY69" fmla="*/ 1162050 h 3543300"/>
                <a:gd name="connsiteX70" fmla="*/ 2286000 w 3352800"/>
                <a:gd name="connsiteY70" fmla="*/ 1171575 h 3543300"/>
                <a:gd name="connsiteX71" fmla="*/ 2305050 w 3352800"/>
                <a:gd name="connsiteY71" fmla="*/ 1200150 h 3543300"/>
                <a:gd name="connsiteX72" fmla="*/ 2343150 w 3352800"/>
                <a:gd name="connsiteY72" fmla="*/ 1266825 h 3543300"/>
                <a:gd name="connsiteX73" fmla="*/ 2400300 w 3352800"/>
                <a:gd name="connsiteY73" fmla="*/ 1304925 h 3543300"/>
                <a:gd name="connsiteX74" fmla="*/ 2419350 w 3352800"/>
                <a:gd name="connsiteY74" fmla="*/ 1333500 h 3543300"/>
                <a:gd name="connsiteX75" fmla="*/ 2438400 w 3352800"/>
                <a:gd name="connsiteY75" fmla="*/ 1400175 h 3543300"/>
                <a:gd name="connsiteX76" fmla="*/ 2466975 w 3352800"/>
                <a:gd name="connsiteY76" fmla="*/ 1438275 h 3543300"/>
                <a:gd name="connsiteX77" fmla="*/ 2486025 w 3352800"/>
                <a:gd name="connsiteY77" fmla="*/ 1466850 h 3543300"/>
                <a:gd name="connsiteX78" fmla="*/ 2505075 w 3352800"/>
                <a:gd name="connsiteY78" fmla="*/ 1504950 h 3543300"/>
                <a:gd name="connsiteX79" fmla="*/ 2590800 w 3352800"/>
                <a:gd name="connsiteY79" fmla="*/ 1552575 h 3543300"/>
                <a:gd name="connsiteX80" fmla="*/ 2600325 w 3352800"/>
                <a:gd name="connsiteY80" fmla="*/ 1581150 h 3543300"/>
                <a:gd name="connsiteX81" fmla="*/ 2657475 w 3352800"/>
                <a:gd name="connsiteY81" fmla="*/ 1600200 h 3543300"/>
                <a:gd name="connsiteX82" fmla="*/ 2686050 w 3352800"/>
                <a:gd name="connsiteY82" fmla="*/ 1628775 h 3543300"/>
                <a:gd name="connsiteX83" fmla="*/ 2724150 w 3352800"/>
                <a:gd name="connsiteY83" fmla="*/ 1647825 h 3543300"/>
                <a:gd name="connsiteX84" fmla="*/ 2752725 w 3352800"/>
                <a:gd name="connsiteY84" fmla="*/ 1666875 h 3543300"/>
                <a:gd name="connsiteX85" fmla="*/ 2733675 w 3352800"/>
                <a:gd name="connsiteY85" fmla="*/ 1857375 h 3543300"/>
                <a:gd name="connsiteX86" fmla="*/ 2714625 w 3352800"/>
                <a:gd name="connsiteY86" fmla="*/ 1905000 h 3543300"/>
                <a:gd name="connsiteX87" fmla="*/ 2724150 w 3352800"/>
                <a:gd name="connsiteY87" fmla="*/ 2085975 h 3543300"/>
                <a:gd name="connsiteX88" fmla="*/ 2752725 w 3352800"/>
                <a:gd name="connsiteY88" fmla="*/ 2114550 h 3543300"/>
                <a:gd name="connsiteX89" fmla="*/ 2790825 w 3352800"/>
                <a:gd name="connsiteY89" fmla="*/ 2238375 h 3543300"/>
                <a:gd name="connsiteX90" fmla="*/ 2819400 w 3352800"/>
                <a:gd name="connsiteY90" fmla="*/ 2295525 h 3543300"/>
                <a:gd name="connsiteX91" fmla="*/ 2847975 w 3352800"/>
                <a:gd name="connsiteY91" fmla="*/ 2305050 h 3543300"/>
                <a:gd name="connsiteX92" fmla="*/ 2867025 w 3352800"/>
                <a:gd name="connsiteY92" fmla="*/ 2343150 h 3543300"/>
                <a:gd name="connsiteX93" fmla="*/ 2905125 w 3352800"/>
                <a:gd name="connsiteY93" fmla="*/ 2352675 h 3543300"/>
                <a:gd name="connsiteX94" fmla="*/ 2933700 w 3352800"/>
                <a:gd name="connsiteY94" fmla="*/ 2362200 h 3543300"/>
                <a:gd name="connsiteX95" fmla="*/ 2943225 w 3352800"/>
                <a:gd name="connsiteY95" fmla="*/ 2390775 h 3543300"/>
                <a:gd name="connsiteX96" fmla="*/ 3000375 w 3352800"/>
                <a:gd name="connsiteY96" fmla="*/ 2428875 h 3543300"/>
                <a:gd name="connsiteX97" fmla="*/ 3048000 w 3352800"/>
                <a:gd name="connsiteY97" fmla="*/ 2476500 h 3543300"/>
                <a:gd name="connsiteX98" fmla="*/ 3067050 w 3352800"/>
                <a:gd name="connsiteY98" fmla="*/ 2505075 h 3543300"/>
                <a:gd name="connsiteX99" fmla="*/ 3105150 w 3352800"/>
                <a:gd name="connsiteY99" fmla="*/ 2514600 h 3543300"/>
                <a:gd name="connsiteX100" fmla="*/ 3143250 w 3352800"/>
                <a:gd name="connsiteY100" fmla="*/ 2552700 h 3543300"/>
                <a:gd name="connsiteX101" fmla="*/ 3200400 w 3352800"/>
                <a:gd name="connsiteY101" fmla="*/ 2590800 h 3543300"/>
                <a:gd name="connsiteX102" fmla="*/ 3219450 w 3352800"/>
                <a:gd name="connsiteY102" fmla="*/ 2647950 h 3543300"/>
                <a:gd name="connsiteX103" fmla="*/ 3248025 w 3352800"/>
                <a:gd name="connsiteY103" fmla="*/ 2705100 h 3543300"/>
                <a:gd name="connsiteX104" fmla="*/ 3267075 w 3352800"/>
                <a:gd name="connsiteY104" fmla="*/ 2743200 h 3543300"/>
                <a:gd name="connsiteX105" fmla="*/ 3286125 w 3352800"/>
                <a:gd name="connsiteY105" fmla="*/ 2800350 h 3543300"/>
                <a:gd name="connsiteX106" fmla="*/ 3305175 w 3352800"/>
                <a:gd name="connsiteY106" fmla="*/ 2933700 h 3543300"/>
                <a:gd name="connsiteX107" fmla="*/ 3286125 w 3352800"/>
                <a:gd name="connsiteY107" fmla="*/ 3105150 h 3543300"/>
                <a:gd name="connsiteX108" fmla="*/ 3286125 w 3352800"/>
                <a:gd name="connsiteY108" fmla="*/ 3362325 h 3543300"/>
                <a:gd name="connsiteX109" fmla="*/ 3305175 w 3352800"/>
                <a:gd name="connsiteY109" fmla="*/ 3390900 h 3543300"/>
                <a:gd name="connsiteX110" fmla="*/ 3324225 w 3352800"/>
                <a:gd name="connsiteY110" fmla="*/ 3448050 h 3543300"/>
                <a:gd name="connsiteX111" fmla="*/ 3333750 w 3352800"/>
                <a:gd name="connsiteY111" fmla="*/ 3476625 h 3543300"/>
                <a:gd name="connsiteX112" fmla="*/ 3343275 w 3352800"/>
                <a:gd name="connsiteY112" fmla="*/ 3505200 h 3543300"/>
                <a:gd name="connsiteX113" fmla="*/ 3352800 w 3352800"/>
                <a:gd name="connsiteY113" fmla="*/ 3543300 h 3543300"/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981075 w 3352800"/>
                <a:gd name="connsiteY48" fmla="*/ 1333500 h 3543300"/>
                <a:gd name="connsiteX49" fmla="*/ 1057275 w 3352800"/>
                <a:gd name="connsiteY49" fmla="*/ 1323975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285875 w 3352800"/>
                <a:gd name="connsiteY52" fmla="*/ 116205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228850 w 3352800"/>
                <a:gd name="connsiteY69" fmla="*/ 1162050 h 3543300"/>
                <a:gd name="connsiteX70" fmla="*/ 2286000 w 3352800"/>
                <a:gd name="connsiteY70" fmla="*/ 1171575 h 3543300"/>
                <a:gd name="connsiteX71" fmla="*/ 2305050 w 3352800"/>
                <a:gd name="connsiteY71" fmla="*/ 1200150 h 3543300"/>
                <a:gd name="connsiteX72" fmla="*/ 2343150 w 3352800"/>
                <a:gd name="connsiteY72" fmla="*/ 1266825 h 3543300"/>
                <a:gd name="connsiteX73" fmla="*/ 2400300 w 3352800"/>
                <a:gd name="connsiteY73" fmla="*/ 1304925 h 3543300"/>
                <a:gd name="connsiteX74" fmla="*/ 2419350 w 3352800"/>
                <a:gd name="connsiteY74" fmla="*/ 1333500 h 3543300"/>
                <a:gd name="connsiteX75" fmla="*/ 2438400 w 3352800"/>
                <a:gd name="connsiteY75" fmla="*/ 1400175 h 3543300"/>
                <a:gd name="connsiteX76" fmla="*/ 2466975 w 3352800"/>
                <a:gd name="connsiteY76" fmla="*/ 1438275 h 3543300"/>
                <a:gd name="connsiteX77" fmla="*/ 2486025 w 3352800"/>
                <a:gd name="connsiteY77" fmla="*/ 1466850 h 3543300"/>
                <a:gd name="connsiteX78" fmla="*/ 2505075 w 3352800"/>
                <a:gd name="connsiteY78" fmla="*/ 1504950 h 3543300"/>
                <a:gd name="connsiteX79" fmla="*/ 2590800 w 3352800"/>
                <a:gd name="connsiteY79" fmla="*/ 1552575 h 3543300"/>
                <a:gd name="connsiteX80" fmla="*/ 2600325 w 3352800"/>
                <a:gd name="connsiteY80" fmla="*/ 1581150 h 3543300"/>
                <a:gd name="connsiteX81" fmla="*/ 2657475 w 3352800"/>
                <a:gd name="connsiteY81" fmla="*/ 1600200 h 3543300"/>
                <a:gd name="connsiteX82" fmla="*/ 2686050 w 3352800"/>
                <a:gd name="connsiteY82" fmla="*/ 1628775 h 3543300"/>
                <a:gd name="connsiteX83" fmla="*/ 2724150 w 3352800"/>
                <a:gd name="connsiteY83" fmla="*/ 1647825 h 3543300"/>
                <a:gd name="connsiteX84" fmla="*/ 2752725 w 3352800"/>
                <a:gd name="connsiteY84" fmla="*/ 1666875 h 3543300"/>
                <a:gd name="connsiteX85" fmla="*/ 2733675 w 3352800"/>
                <a:gd name="connsiteY85" fmla="*/ 1857375 h 3543300"/>
                <a:gd name="connsiteX86" fmla="*/ 2714625 w 3352800"/>
                <a:gd name="connsiteY86" fmla="*/ 1905000 h 3543300"/>
                <a:gd name="connsiteX87" fmla="*/ 2724150 w 3352800"/>
                <a:gd name="connsiteY87" fmla="*/ 2085975 h 3543300"/>
                <a:gd name="connsiteX88" fmla="*/ 2752725 w 3352800"/>
                <a:gd name="connsiteY88" fmla="*/ 2114550 h 3543300"/>
                <a:gd name="connsiteX89" fmla="*/ 2790825 w 3352800"/>
                <a:gd name="connsiteY89" fmla="*/ 2238375 h 3543300"/>
                <a:gd name="connsiteX90" fmla="*/ 2819400 w 3352800"/>
                <a:gd name="connsiteY90" fmla="*/ 2295525 h 3543300"/>
                <a:gd name="connsiteX91" fmla="*/ 2847975 w 3352800"/>
                <a:gd name="connsiteY91" fmla="*/ 2305050 h 3543300"/>
                <a:gd name="connsiteX92" fmla="*/ 2867025 w 3352800"/>
                <a:gd name="connsiteY92" fmla="*/ 2343150 h 3543300"/>
                <a:gd name="connsiteX93" fmla="*/ 2905125 w 3352800"/>
                <a:gd name="connsiteY93" fmla="*/ 2352675 h 3543300"/>
                <a:gd name="connsiteX94" fmla="*/ 2933700 w 3352800"/>
                <a:gd name="connsiteY94" fmla="*/ 2362200 h 3543300"/>
                <a:gd name="connsiteX95" fmla="*/ 2943225 w 3352800"/>
                <a:gd name="connsiteY95" fmla="*/ 2390775 h 3543300"/>
                <a:gd name="connsiteX96" fmla="*/ 3000375 w 3352800"/>
                <a:gd name="connsiteY96" fmla="*/ 2428875 h 3543300"/>
                <a:gd name="connsiteX97" fmla="*/ 3048000 w 3352800"/>
                <a:gd name="connsiteY97" fmla="*/ 2476500 h 3543300"/>
                <a:gd name="connsiteX98" fmla="*/ 3067050 w 3352800"/>
                <a:gd name="connsiteY98" fmla="*/ 2505075 h 3543300"/>
                <a:gd name="connsiteX99" fmla="*/ 3105150 w 3352800"/>
                <a:gd name="connsiteY99" fmla="*/ 2514600 h 3543300"/>
                <a:gd name="connsiteX100" fmla="*/ 3143250 w 3352800"/>
                <a:gd name="connsiteY100" fmla="*/ 2552700 h 3543300"/>
                <a:gd name="connsiteX101" fmla="*/ 3200400 w 3352800"/>
                <a:gd name="connsiteY101" fmla="*/ 2590800 h 3543300"/>
                <a:gd name="connsiteX102" fmla="*/ 3219450 w 3352800"/>
                <a:gd name="connsiteY102" fmla="*/ 2647950 h 3543300"/>
                <a:gd name="connsiteX103" fmla="*/ 3248025 w 3352800"/>
                <a:gd name="connsiteY103" fmla="*/ 2705100 h 3543300"/>
                <a:gd name="connsiteX104" fmla="*/ 3267075 w 3352800"/>
                <a:gd name="connsiteY104" fmla="*/ 2743200 h 3543300"/>
                <a:gd name="connsiteX105" fmla="*/ 3286125 w 3352800"/>
                <a:gd name="connsiteY105" fmla="*/ 2800350 h 3543300"/>
                <a:gd name="connsiteX106" fmla="*/ 3305175 w 3352800"/>
                <a:gd name="connsiteY106" fmla="*/ 2933700 h 3543300"/>
                <a:gd name="connsiteX107" fmla="*/ 3286125 w 3352800"/>
                <a:gd name="connsiteY107" fmla="*/ 3105150 h 3543300"/>
                <a:gd name="connsiteX108" fmla="*/ 3286125 w 3352800"/>
                <a:gd name="connsiteY108" fmla="*/ 3362325 h 3543300"/>
                <a:gd name="connsiteX109" fmla="*/ 3305175 w 3352800"/>
                <a:gd name="connsiteY109" fmla="*/ 3390900 h 3543300"/>
                <a:gd name="connsiteX110" fmla="*/ 3324225 w 3352800"/>
                <a:gd name="connsiteY110" fmla="*/ 3448050 h 3543300"/>
                <a:gd name="connsiteX111" fmla="*/ 3333750 w 3352800"/>
                <a:gd name="connsiteY111" fmla="*/ 3476625 h 3543300"/>
                <a:gd name="connsiteX112" fmla="*/ 3343275 w 3352800"/>
                <a:gd name="connsiteY112" fmla="*/ 3505200 h 3543300"/>
                <a:gd name="connsiteX113" fmla="*/ 3352800 w 3352800"/>
                <a:gd name="connsiteY113" fmla="*/ 3543300 h 3543300"/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981075 w 3352800"/>
                <a:gd name="connsiteY48" fmla="*/ 1333500 h 3543300"/>
                <a:gd name="connsiteX49" fmla="*/ 1057275 w 3352800"/>
                <a:gd name="connsiteY49" fmla="*/ 1323975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276350 w 3352800"/>
                <a:gd name="connsiteY52" fmla="*/ 121920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228850 w 3352800"/>
                <a:gd name="connsiteY69" fmla="*/ 1162050 h 3543300"/>
                <a:gd name="connsiteX70" fmla="*/ 2286000 w 3352800"/>
                <a:gd name="connsiteY70" fmla="*/ 1171575 h 3543300"/>
                <a:gd name="connsiteX71" fmla="*/ 2305050 w 3352800"/>
                <a:gd name="connsiteY71" fmla="*/ 1200150 h 3543300"/>
                <a:gd name="connsiteX72" fmla="*/ 2343150 w 3352800"/>
                <a:gd name="connsiteY72" fmla="*/ 1266825 h 3543300"/>
                <a:gd name="connsiteX73" fmla="*/ 2400300 w 3352800"/>
                <a:gd name="connsiteY73" fmla="*/ 1304925 h 3543300"/>
                <a:gd name="connsiteX74" fmla="*/ 2419350 w 3352800"/>
                <a:gd name="connsiteY74" fmla="*/ 1333500 h 3543300"/>
                <a:gd name="connsiteX75" fmla="*/ 2438400 w 3352800"/>
                <a:gd name="connsiteY75" fmla="*/ 1400175 h 3543300"/>
                <a:gd name="connsiteX76" fmla="*/ 2466975 w 3352800"/>
                <a:gd name="connsiteY76" fmla="*/ 1438275 h 3543300"/>
                <a:gd name="connsiteX77" fmla="*/ 2486025 w 3352800"/>
                <a:gd name="connsiteY77" fmla="*/ 1466850 h 3543300"/>
                <a:gd name="connsiteX78" fmla="*/ 2505075 w 3352800"/>
                <a:gd name="connsiteY78" fmla="*/ 1504950 h 3543300"/>
                <a:gd name="connsiteX79" fmla="*/ 2590800 w 3352800"/>
                <a:gd name="connsiteY79" fmla="*/ 1552575 h 3543300"/>
                <a:gd name="connsiteX80" fmla="*/ 2600325 w 3352800"/>
                <a:gd name="connsiteY80" fmla="*/ 1581150 h 3543300"/>
                <a:gd name="connsiteX81" fmla="*/ 2657475 w 3352800"/>
                <a:gd name="connsiteY81" fmla="*/ 1600200 h 3543300"/>
                <a:gd name="connsiteX82" fmla="*/ 2686050 w 3352800"/>
                <a:gd name="connsiteY82" fmla="*/ 1628775 h 3543300"/>
                <a:gd name="connsiteX83" fmla="*/ 2724150 w 3352800"/>
                <a:gd name="connsiteY83" fmla="*/ 1647825 h 3543300"/>
                <a:gd name="connsiteX84" fmla="*/ 2752725 w 3352800"/>
                <a:gd name="connsiteY84" fmla="*/ 1666875 h 3543300"/>
                <a:gd name="connsiteX85" fmla="*/ 2733675 w 3352800"/>
                <a:gd name="connsiteY85" fmla="*/ 1857375 h 3543300"/>
                <a:gd name="connsiteX86" fmla="*/ 2714625 w 3352800"/>
                <a:gd name="connsiteY86" fmla="*/ 1905000 h 3543300"/>
                <a:gd name="connsiteX87" fmla="*/ 2724150 w 3352800"/>
                <a:gd name="connsiteY87" fmla="*/ 2085975 h 3543300"/>
                <a:gd name="connsiteX88" fmla="*/ 2752725 w 3352800"/>
                <a:gd name="connsiteY88" fmla="*/ 2114550 h 3543300"/>
                <a:gd name="connsiteX89" fmla="*/ 2790825 w 3352800"/>
                <a:gd name="connsiteY89" fmla="*/ 2238375 h 3543300"/>
                <a:gd name="connsiteX90" fmla="*/ 2819400 w 3352800"/>
                <a:gd name="connsiteY90" fmla="*/ 2295525 h 3543300"/>
                <a:gd name="connsiteX91" fmla="*/ 2847975 w 3352800"/>
                <a:gd name="connsiteY91" fmla="*/ 2305050 h 3543300"/>
                <a:gd name="connsiteX92" fmla="*/ 2867025 w 3352800"/>
                <a:gd name="connsiteY92" fmla="*/ 2343150 h 3543300"/>
                <a:gd name="connsiteX93" fmla="*/ 2905125 w 3352800"/>
                <a:gd name="connsiteY93" fmla="*/ 2352675 h 3543300"/>
                <a:gd name="connsiteX94" fmla="*/ 2933700 w 3352800"/>
                <a:gd name="connsiteY94" fmla="*/ 2362200 h 3543300"/>
                <a:gd name="connsiteX95" fmla="*/ 2943225 w 3352800"/>
                <a:gd name="connsiteY95" fmla="*/ 2390775 h 3543300"/>
                <a:gd name="connsiteX96" fmla="*/ 3000375 w 3352800"/>
                <a:gd name="connsiteY96" fmla="*/ 2428875 h 3543300"/>
                <a:gd name="connsiteX97" fmla="*/ 3048000 w 3352800"/>
                <a:gd name="connsiteY97" fmla="*/ 2476500 h 3543300"/>
                <a:gd name="connsiteX98" fmla="*/ 3067050 w 3352800"/>
                <a:gd name="connsiteY98" fmla="*/ 2505075 h 3543300"/>
                <a:gd name="connsiteX99" fmla="*/ 3105150 w 3352800"/>
                <a:gd name="connsiteY99" fmla="*/ 2514600 h 3543300"/>
                <a:gd name="connsiteX100" fmla="*/ 3143250 w 3352800"/>
                <a:gd name="connsiteY100" fmla="*/ 2552700 h 3543300"/>
                <a:gd name="connsiteX101" fmla="*/ 3200400 w 3352800"/>
                <a:gd name="connsiteY101" fmla="*/ 2590800 h 3543300"/>
                <a:gd name="connsiteX102" fmla="*/ 3219450 w 3352800"/>
                <a:gd name="connsiteY102" fmla="*/ 2647950 h 3543300"/>
                <a:gd name="connsiteX103" fmla="*/ 3248025 w 3352800"/>
                <a:gd name="connsiteY103" fmla="*/ 2705100 h 3543300"/>
                <a:gd name="connsiteX104" fmla="*/ 3267075 w 3352800"/>
                <a:gd name="connsiteY104" fmla="*/ 2743200 h 3543300"/>
                <a:gd name="connsiteX105" fmla="*/ 3286125 w 3352800"/>
                <a:gd name="connsiteY105" fmla="*/ 2800350 h 3543300"/>
                <a:gd name="connsiteX106" fmla="*/ 3305175 w 3352800"/>
                <a:gd name="connsiteY106" fmla="*/ 2933700 h 3543300"/>
                <a:gd name="connsiteX107" fmla="*/ 3286125 w 3352800"/>
                <a:gd name="connsiteY107" fmla="*/ 3105150 h 3543300"/>
                <a:gd name="connsiteX108" fmla="*/ 3286125 w 3352800"/>
                <a:gd name="connsiteY108" fmla="*/ 3362325 h 3543300"/>
                <a:gd name="connsiteX109" fmla="*/ 3305175 w 3352800"/>
                <a:gd name="connsiteY109" fmla="*/ 3390900 h 3543300"/>
                <a:gd name="connsiteX110" fmla="*/ 3324225 w 3352800"/>
                <a:gd name="connsiteY110" fmla="*/ 3448050 h 3543300"/>
                <a:gd name="connsiteX111" fmla="*/ 3333750 w 3352800"/>
                <a:gd name="connsiteY111" fmla="*/ 3476625 h 3543300"/>
                <a:gd name="connsiteX112" fmla="*/ 3343275 w 3352800"/>
                <a:gd name="connsiteY112" fmla="*/ 3505200 h 3543300"/>
                <a:gd name="connsiteX113" fmla="*/ 3352800 w 3352800"/>
                <a:gd name="connsiteY113" fmla="*/ 3543300 h 3543300"/>
                <a:gd name="connsiteX0" fmla="*/ 0 w 3352800"/>
                <a:gd name="connsiteY0" fmla="*/ 0 h 3543300"/>
                <a:gd name="connsiteX1" fmla="*/ 47625 w 3352800"/>
                <a:gd name="connsiteY1" fmla="*/ 57150 h 3543300"/>
                <a:gd name="connsiteX2" fmla="*/ 85725 w 3352800"/>
                <a:gd name="connsiteY2" fmla="*/ 38100 h 3543300"/>
                <a:gd name="connsiteX3" fmla="*/ 104775 w 3352800"/>
                <a:gd name="connsiteY3" fmla="*/ 9525 h 3543300"/>
                <a:gd name="connsiteX4" fmla="*/ 180975 w 3352800"/>
                <a:gd name="connsiteY4" fmla="*/ 9525 h 3543300"/>
                <a:gd name="connsiteX5" fmla="*/ 219075 w 3352800"/>
                <a:gd name="connsiteY5" fmla="*/ 28575 h 3543300"/>
                <a:gd name="connsiteX6" fmla="*/ 238125 w 3352800"/>
                <a:gd name="connsiteY6" fmla="*/ 85725 h 3543300"/>
                <a:gd name="connsiteX7" fmla="*/ 247650 w 3352800"/>
                <a:gd name="connsiteY7" fmla="*/ 114300 h 3543300"/>
                <a:gd name="connsiteX8" fmla="*/ 266700 w 3352800"/>
                <a:gd name="connsiteY8" fmla="*/ 190500 h 3543300"/>
                <a:gd name="connsiteX9" fmla="*/ 285750 w 3352800"/>
                <a:gd name="connsiteY9" fmla="*/ 219075 h 3543300"/>
                <a:gd name="connsiteX10" fmla="*/ 257175 w 3352800"/>
                <a:gd name="connsiteY10" fmla="*/ 314325 h 3543300"/>
                <a:gd name="connsiteX11" fmla="*/ 238125 w 3352800"/>
                <a:gd name="connsiteY11" fmla="*/ 342900 h 3543300"/>
                <a:gd name="connsiteX12" fmla="*/ 228600 w 3352800"/>
                <a:gd name="connsiteY12" fmla="*/ 381000 h 3543300"/>
                <a:gd name="connsiteX13" fmla="*/ 238125 w 3352800"/>
                <a:gd name="connsiteY13" fmla="*/ 447675 h 3543300"/>
                <a:gd name="connsiteX14" fmla="*/ 266700 w 3352800"/>
                <a:gd name="connsiteY14" fmla="*/ 466725 h 3543300"/>
                <a:gd name="connsiteX15" fmla="*/ 371475 w 3352800"/>
                <a:gd name="connsiteY15" fmla="*/ 476250 h 3543300"/>
                <a:gd name="connsiteX16" fmla="*/ 438150 w 3352800"/>
                <a:gd name="connsiteY16" fmla="*/ 466725 h 3543300"/>
                <a:gd name="connsiteX17" fmla="*/ 476250 w 3352800"/>
                <a:gd name="connsiteY17" fmla="*/ 457200 h 3543300"/>
                <a:gd name="connsiteX18" fmla="*/ 495300 w 3352800"/>
                <a:gd name="connsiteY18" fmla="*/ 428625 h 3543300"/>
                <a:gd name="connsiteX19" fmla="*/ 561975 w 3352800"/>
                <a:gd name="connsiteY19" fmla="*/ 409575 h 3543300"/>
                <a:gd name="connsiteX20" fmla="*/ 695325 w 3352800"/>
                <a:gd name="connsiteY20" fmla="*/ 447675 h 3543300"/>
                <a:gd name="connsiteX21" fmla="*/ 714375 w 3352800"/>
                <a:gd name="connsiteY21" fmla="*/ 476250 h 3543300"/>
                <a:gd name="connsiteX22" fmla="*/ 704850 w 3352800"/>
                <a:gd name="connsiteY22" fmla="*/ 542925 h 3543300"/>
                <a:gd name="connsiteX23" fmla="*/ 695325 w 3352800"/>
                <a:gd name="connsiteY23" fmla="*/ 581025 h 3543300"/>
                <a:gd name="connsiteX24" fmla="*/ 704850 w 3352800"/>
                <a:gd name="connsiteY24" fmla="*/ 723900 h 3543300"/>
                <a:gd name="connsiteX25" fmla="*/ 752475 w 3352800"/>
                <a:gd name="connsiteY25" fmla="*/ 800100 h 3543300"/>
                <a:gd name="connsiteX26" fmla="*/ 723900 w 3352800"/>
                <a:gd name="connsiteY26" fmla="*/ 885825 h 3543300"/>
                <a:gd name="connsiteX27" fmla="*/ 714375 w 3352800"/>
                <a:gd name="connsiteY27" fmla="*/ 914400 h 3543300"/>
                <a:gd name="connsiteX28" fmla="*/ 704850 w 3352800"/>
                <a:gd name="connsiteY28" fmla="*/ 942975 h 3543300"/>
                <a:gd name="connsiteX29" fmla="*/ 685800 w 3352800"/>
                <a:gd name="connsiteY29" fmla="*/ 1009650 h 3543300"/>
                <a:gd name="connsiteX30" fmla="*/ 647700 w 3352800"/>
                <a:gd name="connsiteY30" fmla="*/ 1066800 h 3543300"/>
                <a:gd name="connsiteX31" fmla="*/ 590550 w 3352800"/>
                <a:gd name="connsiteY31" fmla="*/ 1085850 h 3543300"/>
                <a:gd name="connsiteX32" fmla="*/ 609600 w 3352800"/>
                <a:gd name="connsiteY32" fmla="*/ 1133475 h 3543300"/>
                <a:gd name="connsiteX33" fmla="*/ 619125 w 3352800"/>
                <a:gd name="connsiteY33" fmla="*/ 1171575 h 3543300"/>
                <a:gd name="connsiteX34" fmla="*/ 628650 w 3352800"/>
                <a:gd name="connsiteY34" fmla="*/ 1200150 h 3543300"/>
                <a:gd name="connsiteX35" fmla="*/ 647700 w 3352800"/>
                <a:gd name="connsiteY35" fmla="*/ 1276350 h 3543300"/>
                <a:gd name="connsiteX36" fmla="*/ 638175 w 3352800"/>
                <a:gd name="connsiteY36" fmla="*/ 1371600 h 3543300"/>
                <a:gd name="connsiteX37" fmla="*/ 619125 w 3352800"/>
                <a:gd name="connsiteY37" fmla="*/ 1400175 h 3543300"/>
                <a:gd name="connsiteX38" fmla="*/ 600075 w 3352800"/>
                <a:gd name="connsiteY38" fmla="*/ 1438275 h 3543300"/>
                <a:gd name="connsiteX39" fmla="*/ 581025 w 3352800"/>
                <a:gd name="connsiteY39" fmla="*/ 1504950 h 3543300"/>
                <a:gd name="connsiteX40" fmla="*/ 590550 w 3352800"/>
                <a:gd name="connsiteY40" fmla="*/ 1600200 h 3543300"/>
                <a:gd name="connsiteX41" fmla="*/ 723900 w 3352800"/>
                <a:gd name="connsiteY41" fmla="*/ 1581150 h 3543300"/>
                <a:gd name="connsiteX42" fmla="*/ 752475 w 3352800"/>
                <a:gd name="connsiteY42" fmla="*/ 1562100 h 3543300"/>
                <a:gd name="connsiteX43" fmla="*/ 809625 w 3352800"/>
                <a:gd name="connsiteY43" fmla="*/ 1543050 h 3543300"/>
                <a:gd name="connsiteX44" fmla="*/ 876300 w 3352800"/>
                <a:gd name="connsiteY44" fmla="*/ 1514475 h 3543300"/>
                <a:gd name="connsiteX45" fmla="*/ 942975 w 3352800"/>
                <a:gd name="connsiteY45" fmla="*/ 1476375 h 3543300"/>
                <a:gd name="connsiteX46" fmla="*/ 971550 w 3352800"/>
                <a:gd name="connsiteY46" fmla="*/ 1457325 h 3543300"/>
                <a:gd name="connsiteX47" fmla="*/ 1000125 w 3352800"/>
                <a:gd name="connsiteY47" fmla="*/ 1447800 h 3543300"/>
                <a:gd name="connsiteX48" fmla="*/ 981075 w 3352800"/>
                <a:gd name="connsiteY48" fmla="*/ 1333500 h 3543300"/>
                <a:gd name="connsiteX49" fmla="*/ 1057275 w 3352800"/>
                <a:gd name="connsiteY49" fmla="*/ 1323975 h 3543300"/>
                <a:gd name="connsiteX50" fmla="*/ 1152525 w 3352800"/>
                <a:gd name="connsiteY50" fmla="*/ 1381125 h 3543300"/>
                <a:gd name="connsiteX51" fmla="*/ 1181100 w 3352800"/>
                <a:gd name="connsiteY51" fmla="*/ 1323975 h 3543300"/>
                <a:gd name="connsiteX52" fmla="*/ 1276350 w 3352800"/>
                <a:gd name="connsiteY52" fmla="*/ 1219200 h 3543300"/>
                <a:gd name="connsiteX53" fmla="*/ 1228725 w 3352800"/>
                <a:gd name="connsiteY53" fmla="*/ 1285875 h 3543300"/>
                <a:gd name="connsiteX54" fmla="*/ 1276350 w 3352800"/>
                <a:gd name="connsiteY54" fmla="*/ 1304925 h 3543300"/>
                <a:gd name="connsiteX55" fmla="*/ 1304925 w 3352800"/>
                <a:gd name="connsiteY55" fmla="*/ 1323975 h 3543300"/>
                <a:gd name="connsiteX56" fmla="*/ 1362075 w 3352800"/>
                <a:gd name="connsiteY56" fmla="*/ 1352550 h 3543300"/>
                <a:gd name="connsiteX57" fmla="*/ 1438275 w 3352800"/>
                <a:gd name="connsiteY57" fmla="*/ 1400175 h 3543300"/>
                <a:gd name="connsiteX58" fmla="*/ 1466850 w 3352800"/>
                <a:gd name="connsiteY58" fmla="*/ 1409700 h 3543300"/>
                <a:gd name="connsiteX59" fmla="*/ 1485900 w 3352800"/>
                <a:gd name="connsiteY59" fmla="*/ 1438275 h 3543300"/>
                <a:gd name="connsiteX60" fmla="*/ 1543050 w 3352800"/>
                <a:gd name="connsiteY60" fmla="*/ 1457325 h 3543300"/>
                <a:gd name="connsiteX61" fmla="*/ 1647825 w 3352800"/>
                <a:gd name="connsiteY61" fmla="*/ 1447800 h 3543300"/>
                <a:gd name="connsiteX62" fmla="*/ 1704975 w 3352800"/>
                <a:gd name="connsiteY62" fmla="*/ 1400175 h 3543300"/>
                <a:gd name="connsiteX63" fmla="*/ 1733550 w 3352800"/>
                <a:gd name="connsiteY63" fmla="*/ 1390650 h 3543300"/>
                <a:gd name="connsiteX64" fmla="*/ 1762125 w 3352800"/>
                <a:gd name="connsiteY64" fmla="*/ 1333500 h 3543300"/>
                <a:gd name="connsiteX65" fmla="*/ 1800225 w 3352800"/>
                <a:gd name="connsiteY65" fmla="*/ 1314450 h 3543300"/>
                <a:gd name="connsiteX66" fmla="*/ 1838325 w 3352800"/>
                <a:gd name="connsiteY66" fmla="*/ 1266825 h 3543300"/>
                <a:gd name="connsiteX67" fmla="*/ 1847850 w 3352800"/>
                <a:gd name="connsiteY67" fmla="*/ 1228725 h 3543300"/>
                <a:gd name="connsiteX68" fmla="*/ 1933575 w 3352800"/>
                <a:gd name="connsiteY68" fmla="*/ 1181100 h 3543300"/>
                <a:gd name="connsiteX69" fmla="*/ 2028825 w 3352800"/>
                <a:gd name="connsiteY69" fmla="*/ 1085850 h 3543300"/>
                <a:gd name="connsiteX70" fmla="*/ 2228850 w 3352800"/>
                <a:gd name="connsiteY70" fmla="*/ 1162050 h 3543300"/>
                <a:gd name="connsiteX71" fmla="*/ 2286000 w 3352800"/>
                <a:gd name="connsiteY71" fmla="*/ 1171575 h 3543300"/>
                <a:gd name="connsiteX72" fmla="*/ 2305050 w 3352800"/>
                <a:gd name="connsiteY72" fmla="*/ 1200150 h 3543300"/>
                <a:gd name="connsiteX73" fmla="*/ 2343150 w 3352800"/>
                <a:gd name="connsiteY73" fmla="*/ 1266825 h 3543300"/>
                <a:gd name="connsiteX74" fmla="*/ 2400300 w 3352800"/>
                <a:gd name="connsiteY74" fmla="*/ 1304925 h 3543300"/>
                <a:gd name="connsiteX75" fmla="*/ 2419350 w 3352800"/>
                <a:gd name="connsiteY75" fmla="*/ 1333500 h 3543300"/>
                <a:gd name="connsiteX76" fmla="*/ 2438400 w 3352800"/>
                <a:gd name="connsiteY76" fmla="*/ 1400175 h 3543300"/>
                <a:gd name="connsiteX77" fmla="*/ 2466975 w 3352800"/>
                <a:gd name="connsiteY77" fmla="*/ 1438275 h 3543300"/>
                <a:gd name="connsiteX78" fmla="*/ 2486025 w 3352800"/>
                <a:gd name="connsiteY78" fmla="*/ 1466850 h 3543300"/>
                <a:gd name="connsiteX79" fmla="*/ 2505075 w 3352800"/>
                <a:gd name="connsiteY79" fmla="*/ 1504950 h 3543300"/>
                <a:gd name="connsiteX80" fmla="*/ 2590800 w 3352800"/>
                <a:gd name="connsiteY80" fmla="*/ 1552575 h 3543300"/>
                <a:gd name="connsiteX81" fmla="*/ 2600325 w 3352800"/>
                <a:gd name="connsiteY81" fmla="*/ 1581150 h 3543300"/>
                <a:gd name="connsiteX82" fmla="*/ 2657475 w 3352800"/>
                <a:gd name="connsiteY82" fmla="*/ 1600200 h 3543300"/>
                <a:gd name="connsiteX83" fmla="*/ 2686050 w 3352800"/>
                <a:gd name="connsiteY83" fmla="*/ 1628775 h 3543300"/>
                <a:gd name="connsiteX84" fmla="*/ 2724150 w 3352800"/>
                <a:gd name="connsiteY84" fmla="*/ 1647825 h 3543300"/>
                <a:gd name="connsiteX85" fmla="*/ 2752725 w 3352800"/>
                <a:gd name="connsiteY85" fmla="*/ 1666875 h 3543300"/>
                <a:gd name="connsiteX86" fmla="*/ 2733675 w 3352800"/>
                <a:gd name="connsiteY86" fmla="*/ 1857375 h 3543300"/>
                <a:gd name="connsiteX87" fmla="*/ 2714625 w 3352800"/>
                <a:gd name="connsiteY87" fmla="*/ 1905000 h 3543300"/>
                <a:gd name="connsiteX88" fmla="*/ 2724150 w 3352800"/>
                <a:gd name="connsiteY88" fmla="*/ 2085975 h 3543300"/>
                <a:gd name="connsiteX89" fmla="*/ 2752725 w 3352800"/>
                <a:gd name="connsiteY89" fmla="*/ 2114550 h 3543300"/>
                <a:gd name="connsiteX90" fmla="*/ 2790825 w 3352800"/>
                <a:gd name="connsiteY90" fmla="*/ 2238375 h 3543300"/>
                <a:gd name="connsiteX91" fmla="*/ 2819400 w 3352800"/>
                <a:gd name="connsiteY91" fmla="*/ 2295525 h 3543300"/>
                <a:gd name="connsiteX92" fmla="*/ 2847975 w 3352800"/>
                <a:gd name="connsiteY92" fmla="*/ 2305050 h 3543300"/>
                <a:gd name="connsiteX93" fmla="*/ 2867025 w 3352800"/>
                <a:gd name="connsiteY93" fmla="*/ 2343150 h 3543300"/>
                <a:gd name="connsiteX94" fmla="*/ 2905125 w 3352800"/>
                <a:gd name="connsiteY94" fmla="*/ 2352675 h 3543300"/>
                <a:gd name="connsiteX95" fmla="*/ 2933700 w 3352800"/>
                <a:gd name="connsiteY95" fmla="*/ 2362200 h 3543300"/>
                <a:gd name="connsiteX96" fmla="*/ 2943225 w 3352800"/>
                <a:gd name="connsiteY96" fmla="*/ 2390775 h 3543300"/>
                <a:gd name="connsiteX97" fmla="*/ 3000375 w 3352800"/>
                <a:gd name="connsiteY97" fmla="*/ 2428875 h 3543300"/>
                <a:gd name="connsiteX98" fmla="*/ 3048000 w 3352800"/>
                <a:gd name="connsiteY98" fmla="*/ 2476500 h 3543300"/>
                <a:gd name="connsiteX99" fmla="*/ 3067050 w 3352800"/>
                <a:gd name="connsiteY99" fmla="*/ 2505075 h 3543300"/>
                <a:gd name="connsiteX100" fmla="*/ 3105150 w 3352800"/>
                <a:gd name="connsiteY100" fmla="*/ 2514600 h 3543300"/>
                <a:gd name="connsiteX101" fmla="*/ 3143250 w 3352800"/>
                <a:gd name="connsiteY101" fmla="*/ 2552700 h 3543300"/>
                <a:gd name="connsiteX102" fmla="*/ 3200400 w 3352800"/>
                <a:gd name="connsiteY102" fmla="*/ 2590800 h 3543300"/>
                <a:gd name="connsiteX103" fmla="*/ 3219450 w 3352800"/>
                <a:gd name="connsiteY103" fmla="*/ 2647950 h 3543300"/>
                <a:gd name="connsiteX104" fmla="*/ 3248025 w 3352800"/>
                <a:gd name="connsiteY104" fmla="*/ 2705100 h 3543300"/>
                <a:gd name="connsiteX105" fmla="*/ 3267075 w 3352800"/>
                <a:gd name="connsiteY105" fmla="*/ 2743200 h 3543300"/>
                <a:gd name="connsiteX106" fmla="*/ 3286125 w 3352800"/>
                <a:gd name="connsiteY106" fmla="*/ 2800350 h 3543300"/>
                <a:gd name="connsiteX107" fmla="*/ 3305175 w 3352800"/>
                <a:gd name="connsiteY107" fmla="*/ 2933700 h 3543300"/>
                <a:gd name="connsiteX108" fmla="*/ 3286125 w 3352800"/>
                <a:gd name="connsiteY108" fmla="*/ 3105150 h 3543300"/>
                <a:gd name="connsiteX109" fmla="*/ 3286125 w 3352800"/>
                <a:gd name="connsiteY109" fmla="*/ 3362325 h 3543300"/>
                <a:gd name="connsiteX110" fmla="*/ 3305175 w 3352800"/>
                <a:gd name="connsiteY110" fmla="*/ 3390900 h 3543300"/>
                <a:gd name="connsiteX111" fmla="*/ 3324225 w 3352800"/>
                <a:gd name="connsiteY111" fmla="*/ 3448050 h 3543300"/>
                <a:gd name="connsiteX112" fmla="*/ 3333750 w 3352800"/>
                <a:gd name="connsiteY112" fmla="*/ 3476625 h 3543300"/>
                <a:gd name="connsiteX113" fmla="*/ 3343275 w 3352800"/>
                <a:gd name="connsiteY113" fmla="*/ 3505200 h 3543300"/>
                <a:gd name="connsiteX114" fmla="*/ 3352800 w 3352800"/>
                <a:gd name="connsiteY114" fmla="*/ 3543300 h 3543300"/>
                <a:gd name="connsiteX0" fmla="*/ 0 w 3352800"/>
                <a:gd name="connsiteY0" fmla="*/ 0 h 3638550"/>
                <a:gd name="connsiteX1" fmla="*/ 47625 w 3352800"/>
                <a:gd name="connsiteY1" fmla="*/ 57150 h 3638550"/>
                <a:gd name="connsiteX2" fmla="*/ 85725 w 3352800"/>
                <a:gd name="connsiteY2" fmla="*/ 38100 h 3638550"/>
                <a:gd name="connsiteX3" fmla="*/ 104775 w 3352800"/>
                <a:gd name="connsiteY3" fmla="*/ 9525 h 3638550"/>
                <a:gd name="connsiteX4" fmla="*/ 180975 w 3352800"/>
                <a:gd name="connsiteY4" fmla="*/ 9525 h 3638550"/>
                <a:gd name="connsiteX5" fmla="*/ 219075 w 3352800"/>
                <a:gd name="connsiteY5" fmla="*/ 28575 h 3638550"/>
                <a:gd name="connsiteX6" fmla="*/ 238125 w 3352800"/>
                <a:gd name="connsiteY6" fmla="*/ 85725 h 3638550"/>
                <a:gd name="connsiteX7" fmla="*/ 247650 w 3352800"/>
                <a:gd name="connsiteY7" fmla="*/ 114300 h 3638550"/>
                <a:gd name="connsiteX8" fmla="*/ 266700 w 3352800"/>
                <a:gd name="connsiteY8" fmla="*/ 190500 h 3638550"/>
                <a:gd name="connsiteX9" fmla="*/ 285750 w 3352800"/>
                <a:gd name="connsiteY9" fmla="*/ 219075 h 3638550"/>
                <a:gd name="connsiteX10" fmla="*/ 257175 w 3352800"/>
                <a:gd name="connsiteY10" fmla="*/ 314325 h 3638550"/>
                <a:gd name="connsiteX11" fmla="*/ 238125 w 3352800"/>
                <a:gd name="connsiteY11" fmla="*/ 342900 h 3638550"/>
                <a:gd name="connsiteX12" fmla="*/ 228600 w 3352800"/>
                <a:gd name="connsiteY12" fmla="*/ 381000 h 3638550"/>
                <a:gd name="connsiteX13" fmla="*/ 238125 w 3352800"/>
                <a:gd name="connsiteY13" fmla="*/ 447675 h 3638550"/>
                <a:gd name="connsiteX14" fmla="*/ 266700 w 3352800"/>
                <a:gd name="connsiteY14" fmla="*/ 466725 h 3638550"/>
                <a:gd name="connsiteX15" fmla="*/ 371475 w 3352800"/>
                <a:gd name="connsiteY15" fmla="*/ 476250 h 3638550"/>
                <a:gd name="connsiteX16" fmla="*/ 438150 w 3352800"/>
                <a:gd name="connsiteY16" fmla="*/ 466725 h 3638550"/>
                <a:gd name="connsiteX17" fmla="*/ 476250 w 3352800"/>
                <a:gd name="connsiteY17" fmla="*/ 457200 h 3638550"/>
                <a:gd name="connsiteX18" fmla="*/ 495300 w 3352800"/>
                <a:gd name="connsiteY18" fmla="*/ 428625 h 3638550"/>
                <a:gd name="connsiteX19" fmla="*/ 561975 w 3352800"/>
                <a:gd name="connsiteY19" fmla="*/ 409575 h 3638550"/>
                <a:gd name="connsiteX20" fmla="*/ 695325 w 3352800"/>
                <a:gd name="connsiteY20" fmla="*/ 447675 h 3638550"/>
                <a:gd name="connsiteX21" fmla="*/ 714375 w 3352800"/>
                <a:gd name="connsiteY21" fmla="*/ 476250 h 3638550"/>
                <a:gd name="connsiteX22" fmla="*/ 704850 w 3352800"/>
                <a:gd name="connsiteY22" fmla="*/ 542925 h 3638550"/>
                <a:gd name="connsiteX23" fmla="*/ 695325 w 3352800"/>
                <a:gd name="connsiteY23" fmla="*/ 581025 h 3638550"/>
                <a:gd name="connsiteX24" fmla="*/ 704850 w 3352800"/>
                <a:gd name="connsiteY24" fmla="*/ 723900 h 3638550"/>
                <a:gd name="connsiteX25" fmla="*/ 752475 w 3352800"/>
                <a:gd name="connsiteY25" fmla="*/ 800100 h 3638550"/>
                <a:gd name="connsiteX26" fmla="*/ 723900 w 3352800"/>
                <a:gd name="connsiteY26" fmla="*/ 885825 h 3638550"/>
                <a:gd name="connsiteX27" fmla="*/ 714375 w 3352800"/>
                <a:gd name="connsiteY27" fmla="*/ 914400 h 3638550"/>
                <a:gd name="connsiteX28" fmla="*/ 704850 w 3352800"/>
                <a:gd name="connsiteY28" fmla="*/ 942975 h 3638550"/>
                <a:gd name="connsiteX29" fmla="*/ 685800 w 3352800"/>
                <a:gd name="connsiteY29" fmla="*/ 1009650 h 3638550"/>
                <a:gd name="connsiteX30" fmla="*/ 647700 w 3352800"/>
                <a:gd name="connsiteY30" fmla="*/ 1066800 h 3638550"/>
                <a:gd name="connsiteX31" fmla="*/ 590550 w 3352800"/>
                <a:gd name="connsiteY31" fmla="*/ 1085850 h 3638550"/>
                <a:gd name="connsiteX32" fmla="*/ 609600 w 3352800"/>
                <a:gd name="connsiteY32" fmla="*/ 1133475 h 3638550"/>
                <a:gd name="connsiteX33" fmla="*/ 619125 w 3352800"/>
                <a:gd name="connsiteY33" fmla="*/ 1171575 h 3638550"/>
                <a:gd name="connsiteX34" fmla="*/ 628650 w 3352800"/>
                <a:gd name="connsiteY34" fmla="*/ 1200150 h 3638550"/>
                <a:gd name="connsiteX35" fmla="*/ 647700 w 3352800"/>
                <a:gd name="connsiteY35" fmla="*/ 1276350 h 3638550"/>
                <a:gd name="connsiteX36" fmla="*/ 638175 w 3352800"/>
                <a:gd name="connsiteY36" fmla="*/ 1371600 h 3638550"/>
                <a:gd name="connsiteX37" fmla="*/ 619125 w 3352800"/>
                <a:gd name="connsiteY37" fmla="*/ 1400175 h 3638550"/>
                <a:gd name="connsiteX38" fmla="*/ 600075 w 3352800"/>
                <a:gd name="connsiteY38" fmla="*/ 1438275 h 3638550"/>
                <a:gd name="connsiteX39" fmla="*/ 581025 w 3352800"/>
                <a:gd name="connsiteY39" fmla="*/ 1504950 h 3638550"/>
                <a:gd name="connsiteX40" fmla="*/ 590550 w 3352800"/>
                <a:gd name="connsiteY40" fmla="*/ 1600200 h 3638550"/>
                <a:gd name="connsiteX41" fmla="*/ 723900 w 3352800"/>
                <a:gd name="connsiteY41" fmla="*/ 1581150 h 3638550"/>
                <a:gd name="connsiteX42" fmla="*/ 752475 w 3352800"/>
                <a:gd name="connsiteY42" fmla="*/ 1562100 h 3638550"/>
                <a:gd name="connsiteX43" fmla="*/ 809625 w 3352800"/>
                <a:gd name="connsiteY43" fmla="*/ 1543050 h 3638550"/>
                <a:gd name="connsiteX44" fmla="*/ 876300 w 3352800"/>
                <a:gd name="connsiteY44" fmla="*/ 1514475 h 3638550"/>
                <a:gd name="connsiteX45" fmla="*/ 942975 w 3352800"/>
                <a:gd name="connsiteY45" fmla="*/ 1476375 h 3638550"/>
                <a:gd name="connsiteX46" fmla="*/ 971550 w 3352800"/>
                <a:gd name="connsiteY46" fmla="*/ 1457325 h 3638550"/>
                <a:gd name="connsiteX47" fmla="*/ 1000125 w 3352800"/>
                <a:gd name="connsiteY47" fmla="*/ 1447800 h 3638550"/>
                <a:gd name="connsiteX48" fmla="*/ 981075 w 3352800"/>
                <a:gd name="connsiteY48" fmla="*/ 1333500 h 3638550"/>
                <a:gd name="connsiteX49" fmla="*/ 1057275 w 3352800"/>
                <a:gd name="connsiteY49" fmla="*/ 1323975 h 3638550"/>
                <a:gd name="connsiteX50" fmla="*/ 1152525 w 3352800"/>
                <a:gd name="connsiteY50" fmla="*/ 1381125 h 3638550"/>
                <a:gd name="connsiteX51" fmla="*/ 1181100 w 3352800"/>
                <a:gd name="connsiteY51" fmla="*/ 1323975 h 3638550"/>
                <a:gd name="connsiteX52" fmla="*/ 1276350 w 3352800"/>
                <a:gd name="connsiteY52" fmla="*/ 1219200 h 3638550"/>
                <a:gd name="connsiteX53" fmla="*/ 1228725 w 3352800"/>
                <a:gd name="connsiteY53" fmla="*/ 1285875 h 3638550"/>
                <a:gd name="connsiteX54" fmla="*/ 1276350 w 3352800"/>
                <a:gd name="connsiteY54" fmla="*/ 1304925 h 3638550"/>
                <a:gd name="connsiteX55" fmla="*/ 1304925 w 3352800"/>
                <a:gd name="connsiteY55" fmla="*/ 1323975 h 3638550"/>
                <a:gd name="connsiteX56" fmla="*/ 1362075 w 3352800"/>
                <a:gd name="connsiteY56" fmla="*/ 1352550 h 3638550"/>
                <a:gd name="connsiteX57" fmla="*/ 1438275 w 3352800"/>
                <a:gd name="connsiteY57" fmla="*/ 1400175 h 3638550"/>
                <a:gd name="connsiteX58" fmla="*/ 1466850 w 3352800"/>
                <a:gd name="connsiteY58" fmla="*/ 1409700 h 3638550"/>
                <a:gd name="connsiteX59" fmla="*/ 1485900 w 3352800"/>
                <a:gd name="connsiteY59" fmla="*/ 1438275 h 3638550"/>
                <a:gd name="connsiteX60" fmla="*/ 1543050 w 3352800"/>
                <a:gd name="connsiteY60" fmla="*/ 1457325 h 3638550"/>
                <a:gd name="connsiteX61" fmla="*/ 1647825 w 3352800"/>
                <a:gd name="connsiteY61" fmla="*/ 1447800 h 3638550"/>
                <a:gd name="connsiteX62" fmla="*/ 1704975 w 3352800"/>
                <a:gd name="connsiteY62" fmla="*/ 1400175 h 3638550"/>
                <a:gd name="connsiteX63" fmla="*/ 1733550 w 3352800"/>
                <a:gd name="connsiteY63" fmla="*/ 1390650 h 3638550"/>
                <a:gd name="connsiteX64" fmla="*/ 1762125 w 3352800"/>
                <a:gd name="connsiteY64" fmla="*/ 1333500 h 3638550"/>
                <a:gd name="connsiteX65" fmla="*/ 1800225 w 3352800"/>
                <a:gd name="connsiteY65" fmla="*/ 1314450 h 3638550"/>
                <a:gd name="connsiteX66" fmla="*/ 1838325 w 3352800"/>
                <a:gd name="connsiteY66" fmla="*/ 1266825 h 3638550"/>
                <a:gd name="connsiteX67" fmla="*/ 1847850 w 3352800"/>
                <a:gd name="connsiteY67" fmla="*/ 1228725 h 3638550"/>
                <a:gd name="connsiteX68" fmla="*/ 1933575 w 3352800"/>
                <a:gd name="connsiteY68" fmla="*/ 1181100 h 3638550"/>
                <a:gd name="connsiteX69" fmla="*/ 2028825 w 3352800"/>
                <a:gd name="connsiteY69" fmla="*/ 1085850 h 3638550"/>
                <a:gd name="connsiteX70" fmla="*/ 2228850 w 3352800"/>
                <a:gd name="connsiteY70" fmla="*/ 1162050 h 3638550"/>
                <a:gd name="connsiteX71" fmla="*/ 2286000 w 3352800"/>
                <a:gd name="connsiteY71" fmla="*/ 1171575 h 3638550"/>
                <a:gd name="connsiteX72" fmla="*/ 2305050 w 3352800"/>
                <a:gd name="connsiteY72" fmla="*/ 1200150 h 3638550"/>
                <a:gd name="connsiteX73" fmla="*/ 2343150 w 3352800"/>
                <a:gd name="connsiteY73" fmla="*/ 1266825 h 3638550"/>
                <a:gd name="connsiteX74" fmla="*/ 2400300 w 3352800"/>
                <a:gd name="connsiteY74" fmla="*/ 1304925 h 3638550"/>
                <a:gd name="connsiteX75" fmla="*/ 2419350 w 3352800"/>
                <a:gd name="connsiteY75" fmla="*/ 1333500 h 3638550"/>
                <a:gd name="connsiteX76" fmla="*/ 2438400 w 3352800"/>
                <a:gd name="connsiteY76" fmla="*/ 1400175 h 3638550"/>
                <a:gd name="connsiteX77" fmla="*/ 2466975 w 3352800"/>
                <a:gd name="connsiteY77" fmla="*/ 1438275 h 3638550"/>
                <a:gd name="connsiteX78" fmla="*/ 2486025 w 3352800"/>
                <a:gd name="connsiteY78" fmla="*/ 1466850 h 3638550"/>
                <a:gd name="connsiteX79" fmla="*/ 2505075 w 3352800"/>
                <a:gd name="connsiteY79" fmla="*/ 1504950 h 3638550"/>
                <a:gd name="connsiteX80" fmla="*/ 2590800 w 3352800"/>
                <a:gd name="connsiteY80" fmla="*/ 1552575 h 3638550"/>
                <a:gd name="connsiteX81" fmla="*/ 2600325 w 3352800"/>
                <a:gd name="connsiteY81" fmla="*/ 1581150 h 3638550"/>
                <a:gd name="connsiteX82" fmla="*/ 2657475 w 3352800"/>
                <a:gd name="connsiteY82" fmla="*/ 1600200 h 3638550"/>
                <a:gd name="connsiteX83" fmla="*/ 2686050 w 3352800"/>
                <a:gd name="connsiteY83" fmla="*/ 1628775 h 3638550"/>
                <a:gd name="connsiteX84" fmla="*/ 2724150 w 3352800"/>
                <a:gd name="connsiteY84" fmla="*/ 1647825 h 3638550"/>
                <a:gd name="connsiteX85" fmla="*/ 2752725 w 3352800"/>
                <a:gd name="connsiteY85" fmla="*/ 1666875 h 3638550"/>
                <a:gd name="connsiteX86" fmla="*/ 2733675 w 3352800"/>
                <a:gd name="connsiteY86" fmla="*/ 1857375 h 3638550"/>
                <a:gd name="connsiteX87" fmla="*/ 2714625 w 3352800"/>
                <a:gd name="connsiteY87" fmla="*/ 1905000 h 3638550"/>
                <a:gd name="connsiteX88" fmla="*/ 2724150 w 3352800"/>
                <a:gd name="connsiteY88" fmla="*/ 2085975 h 3638550"/>
                <a:gd name="connsiteX89" fmla="*/ 2752725 w 3352800"/>
                <a:gd name="connsiteY89" fmla="*/ 2114550 h 3638550"/>
                <a:gd name="connsiteX90" fmla="*/ 2790825 w 3352800"/>
                <a:gd name="connsiteY90" fmla="*/ 2238375 h 3638550"/>
                <a:gd name="connsiteX91" fmla="*/ 2819400 w 3352800"/>
                <a:gd name="connsiteY91" fmla="*/ 2295525 h 3638550"/>
                <a:gd name="connsiteX92" fmla="*/ 2847975 w 3352800"/>
                <a:gd name="connsiteY92" fmla="*/ 2305050 h 3638550"/>
                <a:gd name="connsiteX93" fmla="*/ 2867025 w 3352800"/>
                <a:gd name="connsiteY93" fmla="*/ 2343150 h 3638550"/>
                <a:gd name="connsiteX94" fmla="*/ 2905125 w 3352800"/>
                <a:gd name="connsiteY94" fmla="*/ 2352675 h 3638550"/>
                <a:gd name="connsiteX95" fmla="*/ 2933700 w 3352800"/>
                <a:gd name="connsiteY95" fmla="*/ 2362200 h 3638550"/>
                <a:gd name="connsiteX96" fmla="*/ 2943225 w 3352800"/>
                <a:gd name="connsiteY96" fmla="*/ 2390775 h 3638550"/>
                <a:gd name="connsiteX97" fmla="*/ 3000375 w 3352800"/>
                <a:gd name="connsiteY97" fmla="*/ 2428875 h 3638550"/>
                <a:gd name="connsiteX98" fmla="*/ 3048000 w 3352800"/>
                <a:gd name="connsiteY98" fmla="*/ 2476500 h 3638550"/>
                <a:gd name="connsiteX99" fmla="*/ 3067050 w 3352800"/>
                <a:gd name="connsiteY99" fmla="*/ 2505075 h 3638550"/>
                <a:gd name="connsiteX100" fmla="*/ 3105150 w 3352800"/>
                <a:gd name="connsiteY100" fmla="*/ 2514600 h 3638550"/>
                <a:gd name="connsiteX101" fmla="*/ 3143250 w 3352800"/>
                <a:gd name="connsiteY101" fmla="*/ 2552700 h 3638550"/>
                <a:gd name="connsiteX102" fmla="*/ 3200400 w 3352800"/>
                <a:gd name="connsiteY102" fmla="*/ 2590800 h 3638550"/>
                <a:gd name="connsiteX103" fmla="*/ 3219450 w 3352800"/>
                <a:gd name="connsiteY103" fmla="*/ 2647950 h 3638550"/>
                <a:gd name="connsiteX104" fmla="*/ 3248025 w 3352800"/>
                <a:gd name="connsiteY104" fmla="*/ 2705100 h 3638550"/>
                <a:gd name="connsiteX105" fmla="*/ 3267075 w 3352800"/>
                <a:gd name="connsiteY105" fmla="*/ 2743200 h 3638550"/>
                <a:gd name="connsiteX106" fmla="*/ 3286125 w 3352800"/>
                <a:gd name="connsiteY106" fmla="*/ 2800350 h 3638550"/>
                <a:gd name="connsiteX107" fmla="*/ 3305175 w 3352800"/>
                <a:gd name="connsiteY107" fmla="*/ 2933700 h 3638550"/>
                <a:gd name="connsiteX108" fmla="*/ 3286125 w 3352800"/>
                <a:gd name="connsiteY108" fmla="*/ 3105150 h 3638550"/>
                <a:gd name="connsiteX109" fmla="*/ 3286125 w 3352800"/>
                <a:gd name="connsiteY109" fmla="*/ 3362325 h 3638550"/>
                <a:gd name="connsiteX110" fmla="*/ 3305175 w 3352800"/>
                <a:gd name="connsiteY110" fmla="*/ 3390900 h 3638550"/>
                <a:gd name="connsiteX111" fmla="*/ 3324225 w 3352800"/>
                <a:gd name="connsiteY111" fmla="*/ 3448050 h 3638550"/>
                <a:gd name="connsiteX112" fmla="*/ 3333750 w 3352800"/>
                <a:gd name="connsiteY112" fmla="*/ 3476625 h 3638550"/>
                <a:gd name="connsiteX113" fmla="*/ 3352800 w 3352800"/>
                <a:gd name="connsiteY113" fmla="*/ 3638550 h 3638550"/>
                <a:gd name="connsiteX114" fmla="*/ 3352800 w 3352800"/>
                <a:gd name="connsiteY114" fmla="*/ 3543300 h 3638550"/>
                <a:gd name="connsiteX0" fmla="*/ 0 w 3354211"/>
                <a:gd name="connsiteY0" fmla="*/ 0 h 3676650"/>
                <a:gd name="connsiteX1" fmla="*/ 47625 w 3354211"/>
                <a:gd name="connsiteY1" fmla="*/ 57150 h 3676650"/>
                <a:gd name="connsiteX2" fmla="*/ 85725 w 3354211"/>
                <a:gd name="connsiteY2" fmla="*/ 38100 h 3676650"/>
                <a:gd name="connsiteX3" fmla="*/ 104775 w 3354211"/>
                <a:gd name="connsiteY3" fmla="*/ 9525 h 3676650"/>
                <a:gd name="connsiteX4" fmla="*/ 180975 w 3354211"/>
                <a:gd name="connsiteY4" fmla="*/ 9525 h 3676650"/>
                <a:gd name="connsiteX5" fmla="*/ 219075 w 3354211"/>
                <a:gd name="connsiteY5" fmla="*/ 28575 h 3676650"/>
                <a:gd name="connsiteX6" fmla="*/ 238125 w 3354211"/>
                <a:gd name="connsiteY6" fmla="*/ 85725 h 3676650"/>
                <a:gd name="connsiteX7" fmla="*/ 247650 w 3354211"/>
                <a:gd name="connsiteY7" fmla="*/ 114300 h 3676650"/>
                <a:gd name="connsiteX8" fmla="*/ 266700 w 3354211"/>
                <a:gd name="connsiteY8" fmla="*/ 190500 h 3676650"/>
                <a:gd name="connsiteX9" fmla="*/ 285750 w 3354211"/>
                <a:gd name="connsiteY9" fmla="*/ 219075 h 3676650"/>
                <a:gd name="connsiteX10" fmla="*/ 257175 w 3354211"/>
                <a:gd name="connsiteY10" fmla="*/ 314325 h 3676650"/>
                <a:gd name="connsiteX11" fmla="*/ 238125 w 3354211"/>
                <a:gd name="connsiteY11" fmla="*/ 342900 h 3676650"/>
                <a:gd name="connsiteX12" fmla="*/ 228600 w 3354211"/>
                <a:gd name="connsiteY12" fmla="*/ 381000 h 3676650"/>
                <a:gd name="connsiteX13" fmla="*/ 238125 w 3354211"/>
                <a:gd name="connsiteY13" fmla="*/ 447675 h 3676650"/>
                <a:gd name="connsiteX14" fmla="*/ 266700 w 3354211"/>
                <a:gd name="connsiteY14" fmla="*/ 466725 h 3676650"/>
                <a:gd name="connsiteX15" fmla="*/ 371475 w 3354211"/>
                <a:gd name="connsiteY15" fmla="*/ 476250 h 3676650"/>
                <a:gd name="connsiteX16" fmla="*/ 438150 w 3354211"/>
                <a:gd name="connsiteY16" fmla="*/ 466725 h 3676650"/>
                <a:gd name="connsiteX17" fmla="*/ 476250 w 3354211"/>
                <a:gd name="connsiteY17" fmla="*/ 457200 h 3676650"/>
                <a:gd name="connsiteX18" fmla="*/ 495300 w 3354211"/>
                <a:gd name="connsiteY18" fmla="*/ 428625 h 3676650"/>
                <a:gd name="connsiteX19" fmla="*/ 561975 w 3354211"/>
                <a:gd name="connsiteY19" fmla="*/ 409575 h 3676650"/>
                <a:gd name="connsiteX20" fmla="*/ 695325 w 3354211"/>
                <a:gd name="connsiteY20" fmla="*/ 447675 h 3676650"/>
                <a:gd name="connsiteX21" fmla="*/ 714375 w 3354211"/>
                <a:gd name="connsiteY21" fmla="*/ 476250 h 3676650"/>
                <a:gd name="connsiteX22" fmla="*/ 704850 w 3354211"/>
                <a:gd name="connsiteY22" fmla="*/ 542925 h 3676650"/>
                <a:gd name="connsiteX23" fmla="*/ 695325 w 3354211"/>
                <a:gd name="connsiteY23" fmla="*/ 581025 h 3676650"/>
                <a:gd name="connsiteX24" fmla="*/ 704850 w 3354211"/>
                <a:gd name="connsiteY24" fmla="*/ 723900 h 3676650"/>
                <a:gd name="connsiteX25" fmla="*/ 752475 w 3354211"/>
                <a:gd name="connsiteY25" fmla="*/ 800100 h 3676650"/>
                <a:gd name="connsiteX26" fmla="*/ 723900 w 3354211"/>
                <a:gd name="connsiteY26" fmla="*/ 885825 h 3676650"/>
                <a:gd name="connsiteX27" fmla="*/ 714375 w 3354211"/>
                <a:gd name="connsiteY27" fmla="*/ 914400 h 3676650"/>
                <a:gd name="connsiteX28" fmla="*/ 704850 w 3354211"/>
                <a:gd name="connsiteY28" fmla="*/ 942975 h 3676650"/>
                <a:gd name="connsiteX29" fmla="*/ 685800 w 3354211"/>
                <a:gd name="connsiteY29" fmla="*/ 1009650 h 3676650"/>
                <a:gd name="connsiteX30" fmla="*/ 647700 w 3354211"/>
                <a:gd name="connsiteY30" fmla="*/ 1066800 h 3676650"/>
                <a:gd name="connsiteX31" fmla="*/ 590550 w 3354211"/>
                <a:gd name="connsiteY31" fmla="*/ 1085850 h 3676650"/>
                <a:gd name="connsiteX32" fmla="*/ 609600 w 3354211"/>
                <a:gd name="connsiteY32" fmla="*/ 1133475 h 3676650"/>
                <a:gd name="connsiteX33" fmla="*/ 619125 w 3354211"/>
                <a:gd name="connsiteY33" fmla="*/ 1171575 h 3676650"/>
                <a:gd name="connsiteX34" fmla="*/ 628650 w 3354211"/>
                <a:gd name="connsiteY34" fmla="*/ 1200150 h 3676650"/>
                <a:gd name="connsiteX35" fmla="*/ 647700 w 3354211"/>
                <a:gd name="connsiteY35" fmla="*/ 1276350 h 3676650"/>
                <a:gd name="connsiteX36" fmla="*/ 638175 w 3354211"/>
                <a:gd name="connsiteY36" fmla="*/ 1371600 h 3676650"/>
                <a:gd name="connsiteX37" fmla="*/ 619125 w 3354211"/>
                <a:gd name="connsiteY37" fmla="*/ 1400175 h 3676650"/>
                <a:gd name="connsiteX38" fmla="*/ 600075 w 3354211"/>
                <a:gd name="connsiteY38" fmla="*/ 1438275 h 3676650"/>
                <a:gd name="connsiteX39" fmla="*/ 581025 w 3354211"/>
                <a:gd name="connsiteY39" fmla="*/ 1504950 h 3676650"/>
                <a:gd name="connsiteX40" fmla="*/ 590550 w 3354211"/>
                <a:gd name="connsiteY40" fmla="*/ 1600200 h 3676650"/>
                <a:gd name="connsiteX41" fmla="*/ 723900 w 3354211"/>
                <a:gd name="connsiteY41" fmla="*/ 1581150 h 3676650"/>
                <a:gd name="connsiteX42" fmla="*/ 752475 w 3354211"/>
                <a:gd name="connsiteY42" fmla="*/ 1562100 h 3676650"/>
                <a:gd name="connsiteX43" fmla="*/ 809625 w 3354211"/>
                <a:gd name="connsiteY43" fmla="*/ 1543050 h 3676650"/>
                <a:gd name="connsiteX44" fmla="*/ 876300 w 3354211"/>
                <a:gd name="connsiteY44" fmla="*/ 1514475 h 3676650"/>
                <a:gd name="connsiteX45" fmla="*/ 942975 w 3354211"/>
                <a:gd name="connsiteY45" fmla="*/ 1476375 h 3676650"/>
                <a:gd name="connsiteX46" fmla="*/ 971550 w 3354211"/>
                <a:gd name="connsiteY46" fmla="*/ 1457325 h 3676650"/>
                <a:gd name="connsiteX47" fmla="*/ 1000125 w 3354211"/>
                <a:gd name="connsiteY47" fmla="*/ 1447800 h 3676650"/>
                <a:gd name="connsiteX48" fmla="*/ 981075 w 3354211"/>
                <a:gd name="connsiteY48" fmla="*/ 1333500 h 3676650"/>
                <a:gd name="connsiteX49" fmla="*/ 1057275 w 3354211"/>
                <a:gd name="connsiteY49" fmla="*/ 1323975 h 3676650"/>
                <a:gd name="connsiteX50" fmla="*/ 1152525 w 3354211"/>
                <a:gd name="connsiteY50" fmla="*/ 1381125 h 3676650"/>
                <a:gd name="connsiteX51" fmla="*/ 1181100 w 3354211"/>
                <a:gd name="connsiteY51" fmla="*/ 1323975 h 3676650"/>
                <a:gd name="connsiteX52" fmla="*/ 1276350 w 3354211"/>
                <a:gd name="connsiteY52" fmla="*/ 1219200 h 3676650"/>
                <a:gd name="connsiteX53" fmla="*/ 1228725 w 3354211"/>
                <a:gd name="connsiteY53" fmla="*/ 1285875 h 3676650"/>
                <a:gd name="connsiteX54" fmla="*/ 1276350 w 3354211"/>
                <a:gd name="connsiteY54" fmla="*/ 1304925 h 3676650"/>
                <a:gd name="connsiteX55" fmla="*/ 1304925 w 3354211"/>
                <a:gd name="connsiteY55" fmla="*/ 1323975 h 3676650"/>
                <a:gd name="connsiteX56" fmla="*/ 1362075 w 3354211"/>
                <a:gd name="connsiteY56" fmla="*/ 1352550 h 3676650"/>
                <a:gd name="connsiteX57" fmla="*/ 1438275 w 3354211"/>
                <a:gd name="connsiteY57" fmla="*/ 1400175 h 3676650"/>
                <a:gd name="connsiteX58" fmla="*/ 1466850 w 3354211"/>
                <a:gd name="connsiteY58" fmla="*/ 1409700 h 3676650"/>
                <a:gd name="connsiteX59" fmla="*/ 1485900 w 3354211"/>
                <a:gd name="connsiteY59" fmla="*/ 1438275 h 3676650"/>
                <a:gd name="connsiteX60" fmla="*/ 1543050 w 3354211"/>
                <a:gd name="connsiteY60" fmla="*/ 1457325 h 3676650"/>
                <a:gd name="connsiteX61" fmla="*/ 1647825 w 3354211"/>
                <a:gd name="connsiteY61" fmla="*/ 1447800 h 3676650"/>
                <a:gd name="connsiteX62" fmla="*/ 1704975 w 3354211"/>
                <a:gd name="connsiteY62" fmla="*/ 1400175 h 3676650"/>
                <a:gd name="connsiteX63" fmla="*/ 1733550 w 3354211"/>
                <a:gd name="connsiteY63" fmla="*/ 1390650 h 3676650"/>
                <a:gd name="connsiteX64" fmla="*/ 1762125 w 3354211"/>
                <a:gd name="connsiteY64" fmla="*/ 1333500 h 3676650"/>
                <a:gd name="connsiteX65" fmla="*/ 1800225 w 3354211"/>
                <a:gd name="connsiteY65" fmla="*/ 1314450 h 3676650"/>
                <a:gd name="connsiteX66" fmla="*/ 1838325 w 3354211"/>
                <a:gd name="connsiteY66" fmla="*/ 1266825 h 3676650"/>
                <a:gd name="connsiteX67" fmla="*/ 1847850 w 3354211"/>
                <a:gd name="connsiteY67" fmla="*/ 1228725 h 3676650"/>
                <a:gd name="connsiteX68" fmla="*/ 1933575 w 3354211"/>
                <a:gd name="connsiteY68" fmla="*/ 1181100 h 3676650"/>
                <a:gd name="connsiteX69" fmla="*/ 2028825 w 3354211"/>
                <a:gd name="connsiteY69" fmla="*/ 1085850 h 3676650"/>
                <a:gd name="connsiteX70" fmla="*/ 2228850 w 3354211"/>
                <a:gd name="connsiteY70" fmla="*/ 1162050 h 3676650"/>
                <a:gd name="connsiteX71" fmla="*/ 2286000 w 3354211"/>
                <a:gd name="connsiteY71" fmla="*/ 1171575 h 3676650"/>
                <a:gd name="connsiteX72" fmla="*/ 2305050 w 3354211"/>
                <a:gd name="connsiteY72" fmla="*/ 1200150 h 3676650"/>
                <a:gd name="connsiteX73" fmla="*/ 2343150 w 3354211"/>
                <a:gd name="connsiteY73" fmla="*/ 1266825 h 3676650"/>
                <a:gd name="connsiteX74" fmla="*/ 2400300 w 3354211"/>
                <a:gd name="connsiteY74" fmla="*/ 1304925 h 3676650"/>
                <a:gd name="connsiteX75" fmla="*/ 2419350 w 3354211"/>
                <a:gd name="connsiteY75" fmla="*/ 1333500 h 3676650"/>
                <a:gd name="connsiteX76" fmla="*/ 2438400 w 3354211"/>
                <a:gd name="connsiteY76" fmla="*/ 1400175 h 3676650"/>
                <a:gd name="connsiteX77" fmla="*/ 2466975 w 3354211"/>
                <a:gd name="connsiteY77" fmla="*/ 1438275 h 3676650"/>
                <a:gd name="connsiteX78" fmla="*/ 2486025 w 3354211"/>
                <a:gd name="connsiteY78" fmla="*/ 1466850 h 3676650"/>
                <a:gd name="connsiteX79" fmla="*/ 2505075 w 3354211"/>
                <a:gd name="connsiteY79" fmla="*/ 1504950 h 3676650"/>
                <a:gd name="connsiteX80" fmla="*/ 2590800 w 3354211"/>
                <a:gd name="connsiteY80" fmla="*/ 1552575 h 3676650"/>
                <a:gd name="connsiteX81" fmla="*/ 2600325 w 3354211"/>
                <a:gd name="connsiteY81" fmla="*/ 1581150 h 3676650"/>
                <a:gd name="connsiteX82" fmla="*/ 2657475 w 3354211"/>
                <a:gd name="connsiteY82" fmla="*/ 1600200 h 3676650"/>
                <a:gd name="connsiteX83" fmla="*/ 2686050 w 3354211"/>
                <a:gd name="connsiteY83" fmla="*/ 1628775 h 3676650"/>
                <a:gd name="connsiteX84" fmla="*/ 2724150 w 3354211"/>
                <a:gd name="connsiteY84" fmla="*/ 1647825 h 3676650"/>
                <a:gd name="connsiteX85" fmla="*/ 2752725 w 3354211"/>
                <a:gd name="connsiteY85" fmla="*/ 1666875 h 3676650"/>
                <a:gd name="connsiteX86" fmla="*/ 2733675 w 3354211"/>
                <a:gd name="connsiteY86" fmla="*/ 1857375 h 3676650"/>
                <a:gd name="connsiteX87" fmla="*/ 2714625 w 3354211"/>
                <a:gd name="connsiteY87" fmla="*/ 1905000 h 3676650"/>
                <a:gd name="connsiteX88" fmla="*/ 2724150 w 3354211"/>
                <a:gd name="connsiteY88" fmla="*/ 2085975 h 3676650"/>
                <a:gd name="connsiteX89" fmla="*/ 2752725 w 3354211"/>
                <a:gd name="connsiteY89" fmla="*/ 2114550 h 3676650"/>
                <a:gd name="connsiteX90" fmla="*/ 2790825 w 3354211"/>
                <a:gd name="connsiteY90" fmla="*/ 2238375 h 3676650"/>
                <a:gd name="connsiteX91" fmla="*/ 2819400 w 3354211"/>
                <a:gd name="connsiteY91" fmla="*/ 2295525 h 3676650"/>
                <a:gd name="connsiteX92" fmla="*/ 2847975 w 3354211"/>
                <a:gd name="connsiteY92" fmla="*/ 2305050 h 3676650"/>
                <a:gd name="connsiteX93" fmla="*/ 2867025 w 3354211"/>
                <a:gd name="connsiteY93" fmla="*/ 2343150 h 3676650"/>
                <a:gd name="connsiteX94" fmla="*/ 2905125 w 3354211"/>
                <a:gd name="connsiteY94" fmla="*/ 2352675 h 3676650"/>
                <a:gd name="connsiteX95" fmla="*/ 2933700 w 3354211"/>
                <a:gd name="connsiteY95" fmla="*/ 2362200 h 3676650"/>
                <a:gd name="connsiteX96" fmla="*/ 2943225 w 3354211"/>
                <a:gd name="connsiteY96" fmla="*/ 2390775 h 3676650"/>
                <a:gd name="connsiteX97" fmla="*/ 3000375 w 3354211"/>
                <a:gd name="connsiteY97" fmla="*/ 2428875 h 3676650"/>
                <a:gd name="connsiteX98" fmla="*/ 3048000 w 3354211"/>
                <a:gd name="connsiteY98" fmla="*/ 2476500 h 3676650"/>
                <a:gd name="connsiteX99" fmla="*/ 3067050 w 3354211"/>
                <a:gd name="connsiteY99" fmla="*/ 2505075 h 3676650"/>
                <a:gd name="connsiteX100" fmla="*/ 3105150 w 3354211"/>
                <a:gd name="connsiteY100" fmla="*/ 2514600 h 3676650"/>
                <a:gd name="connsiteX101" fmla="*/ 3143250 w 3354211"/>
                <a:gd name="connsiteY101" fmla="*/ 2552700 h 3676650"/>
                <a:gd name="connsiteX102" fmla="*/ 3200400 w 3354211"/>
                <a:gd name="connsiteY102" fmla="*/ 2590800 h 3676650"/>
                <a:gd name="connsiteX103" fmla="*/ 3219450 w 3354211"/>
                <a:gd name="connsiteY103" fmla="*/ 2647950 h 3676650"/>
                <a:gd name="connsiteX104" fmla="*/ 3248025 w 3354211"/>
                <a:gd name="connsiteY104" fmla="*/ 2705100 h 3676650"/>
                <a:gd name="connsiteX105" fmla="*/ 3267075 w 3354211"/>
                <a:gd name="connsiteY105" fmla="*/ 2743200 h 3676650"/>
                <a:gd name="connsiteX106" fmla="*/ 3286125 w 3354211"/>
                <a:gd name="connsiteY106" fmla="*/ 2800350 h 3676650"/>
                <a:gd name="connsiteX107" fmla="*/ 3305175 w 3354211"/>
                <a:gd name="connsiteY107" fmla="*/ 2933700 h 3676650"/>
                <a:gd name="connsiteX108" fmla="*/ 3286125 w 3354211"/>
                <a:gd name="connsiteY108" fmla="*/ 3105150 h 3676650"/>
                <a:gd name="connsiteX109" fmla="*/ 3286125 w 3354211"/>
                <a:gd name="connsiteY109" fmla="*/ 3362325 h 3676650"/>
                <a:gd name="connsiteX110" fmla="*/ 3305175 w 3354211"/>
                <a:gd name="connsiteY110" fmla="*/ 3390900 h 3676650"/>
                <a:gd name="connsiteX111" fmla="*/ 3324225 w 3354211"/>
                <a:gd name="connsiteY111" fmla="*/ 3448050 h 3676650"/>
                <a:gd name="connsiteX112" fmla="*/ 3333750 w 3354211"/>
                <a:gd name="connsiteY112" fmla="*/ 3476625 h 3676650"/>
                <a:gd name="connsiteX113" fmla="*/ 3352800 w 3354211"/>
                <a:gd name="connsiteY113" fmla="*/ 3638550 h 3676650"/>
                <a:gd name="connsiteX114" fmla="*/ 3352800 w 3354211"/>
                <a:gd name="connsiteY114" fmla="*/ 3676650 h 367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354211" h="3676650">
                  <a:moveTo>
                    <a:pt x="0" y="0"/>
                  </a:moveTo>
                  <a:cubicBezTo>
                    <a:pt x="9034" y="22585"/>
                    <a:pt x="10901" y="62396"/>
                    <a:pt x="47625" y="57150"/>
                  </a:cubicBezTo>
                  <a:cubicBezTo>
                    <a:pt x="61681" y="55142"/>
                    <a:pt x="73025" y="44450"/>
                    <a:pt x="85725" y="38100"/>
                  </a:cubicBezTo>
                  <a:cubicBezTo>
                    <a:pt x="92075" y="28575"/>
                    <a:pt x="95836" y="16676"/>
                    <a:pt x="104775" y="9525"/>
                  </a:cubicBezTo>
                  <a:cubicBezTo>
                    <a:pt x="128206" y="-9220"/>
                    <a:pt x="156564" y="4643"/>
                    <a:pt x="180975" y="9525"/>
                  </a:cubicBezTo>
                  <a:cubicBezTo>
                    <a:pt x="193675" y="15875"/>
                    <a:pt x="210556" y="17216"/>
                    <a:pt x="219075" y="28575"/>
                  </a:cubicBezTo>
                  <a:cubicBezTo>
                    <a:pt x="231123" y="44639"/>
                    <a:pt x="231775" y="66675"/>
                    <a:pt x="238125" y="85725"/>
                  </a:cubicBezTo>
                  <a:cubicBezTo>
                    <a:pt x="241300" y="95250"/>
                    <a:pt x="245215" y="104560"/>
                    <a:pt x="247650" y="114300"/>
                  </a:cubicBezTo>
                  <a:cubicBezTo>
                    <a:pt x="254000" y="139700"/>
                    <a:pt x="252177" y="168715"/>
                    <a:pt x="266700" y="190500"/>
                  </a:cubicBezTo>
                  <a:lnTo>
                    <a:pt x="285750" y="219075"/>
                  </a:lnTo>
                  <a:cubicBezTo>
                    <a:pt x="280425" y="240373"/>
                    <a:pt x="266451" y="300411"/>
                    <a:pt x="257175" y="314325"/>
                  </a:cubicBezTo>
                  <a:lnTo>
                    <a:pt x="238125" y="342900"/>
                  </a:lnTo>
                  <a:cubicBezTo>
                    <a:pt x="234950" y="355600"/>
                    <a:pt x="228600" y="367909"/>
                    <a:pt x="228600" y="381000"/>
                  </a:cubicBezTo>
                  <a:cubicBezTo>
                    <a:pt x="228600" y="403451"/>
                    <a:pt x="229007" y="427159"/>
                    <a:pt x="238125" y="447675"/>
                  </a:cubicBezTo>
                  <a:cubicBezTo>
                    <a:pt x="242774" y="458136"/>
                    <a:pt x="255506" y="464326"/>
                    <a:pt x="266700" y="466725"/>
                  </a:cubicBezTo>
                  <a:cubicBezTo>
                    <a:pt x="300991" y="474073"/>
                    <a:pt x="336550" y="473075"/>
                    <a:pt x="371475" y="476250"/>
                  </a:cubicBezTo>
                  <a:cubicBezTo>
                    <a:pt x="393700" y="473075"/>
                    <a:pt x="416061" y="470741"/>
                    <a:pt x="438150" y="466725"/>
                  </a:cubicBezTo>
                  <a:cubicBezTo>
                    <a:pt x="451030" y="464383"/>
                    <a:pt x="465358" y="464462"/>
                    <a:pt x="476250" y="457200"/>
                  </a:cubicBezTo>
                  <a:cubicBezTo>
                    <a:pt x="485775" y="450850"/>
                    <a:pt x="486361" y="435776"/>
                    <a:pt x="495300" y="428625"/>
                  </a:cubicBezTo>
                  <a:cubicBezTo>
                    <a:pt x="501511" y="423656"/>
                    <a:pt x="559486" y="410197"/>
                    <a:pt x="561975" y="409575"/>
                  </a:cubicBezTo>
                  <a:cubicBezTo>
                    <a:pt x="744299" y="423600"/>
                    <a:pt x="660949" y="378923"/>
                    <a:pt x="695325" y="447675"/>
                  </a:cubicBezTo>
                  <a:cubicBezTo>
                    <a:pt x="700445" y="457914"/>
                    <a:pt x="708025" y="466725"/>
                    <a:pt x="714375" y="476250"/>
                  </a:cubicBezTo>
                  <a:cubicBezTo>
                    <a:pt x="711200" y="498475"/>
                    <a:pt x="708866" y="520836"/>
                    <a:pt x="704850" y="542925"/>
                  </a:cubicBezTo>
                  <a:cubicBezTo>
                    <a:pt x="702508" y="555805"/>
                    <a:pt x="695325" y="567934"/>
                    <a:pt x="695325" y="581025"/>
                  </a:cubicBezTo>
                  <a:cubicBezTo>
                    <a:pt x="695325" y="628756"/>
                    <a:pt x="698100" y="676649"/>
                    <a:pt x="704850" y="723900"/>
                  </a:cubicBezTo>
                  <a:cubicBezTo>
                    <a:pt x="713202" y="782365"/>
                    <a:pt x="715355" y="775353"/>
                    <a:pt x="752475" y="800100"/>
                  </a:cubicBezTo>
                  <a:lnTo>
                    <a:pt x="723900" y="885825"/>
                  </a:lnTo>
                  <a:lnTo>
                    <a:pt x="714375" y="914400"/>
                  </a:lnTo>
                  <a:cubicBezTo>
                    <a:pt x="711200" y="923925"/>
                    <a:pt x="707285" y="933235"/>
                    <a:pt x="704850" y="942975"/>
                  </a:cubicBezTo>
                  <a:cubicBezTo>
                    <a:pt x="702608" y="951943"/>
                    <a:pt x="692011" y="998470"/>
                    <a:pt x="685800" y="1009650"/>
                  </a:cubicBezTo>
                  <a:cubicBezTo>
                    <a:pt x="674681" y="1029664"/>
                    <a:pt x="669420" y="1059560"/>
                    <a:pt x="647700" y="1066800"/>
                  </a:cubicBezTo>
                  <a:lnTo>
                    <a:pt x="590550" y="1085850"/>
                  </a:lnTo>
                  <a:cubicBezTo>
                    <a:pt x="571407" y="1143279"/>
                    <a:pt x="579510" y="1088340"/>
                    <a:pt x="609600" y="1133475"/>
                  </a:cubicBezTo>
                  <a:cubicBezTo>
                    <a:pt x="616862" y="1144367"/>
                    <a:pt x="615529" y="1158988"/>
                    <a:pt x="619125" y="1171575"/>
                  </a:cubicBezTo>
                  <a:cubicBezTo>
                    <a:pt x="621883" y="1181229"/>
                    <a:pt x="626008" y="1190464"/>
                    <a:pt x="628650" y="1200150"/>
                  </a:cubicBezTo>
                  <a:cubicBezTo>
                    <a:pt x="635539" y="1225409"/>
                    <a:pt x="647700" y="1276350"/>
                    <a:pt x="647700" y="1276350"/>
                  </a:cubicBezTo>
                  <a:cubicBezTo>
                    <a:pt x="644525" y="1308100"/>
                    <a:pt x="645350" y="1340509"/>
                    <a:pt x="638175" y="1371600"/>
                  </a:cubicBezTo>
                  <a:cubicBezTo>
                    <a:pt x="635601" y="1382754"/>
                    <a:pt x="624805" y="1390236"/>
                    <a:pt x="619125" y="1400175"/>
                  </a:cubicBezTo>
                  <a:cubicBezTo>
                    <a:pt x="612080" y="1412503"/>
                    <a:pt x="605668" y="1425224"/>
                    <a:pt x="600075" y="1438275"/>
                  </a:cubicBezTo>
                  <a:cubicBezTo>
                    <a:pt x="591876" y="1457406"/>
                    <a:pt x="585858" y="1485616"/>
                    <a:pt x="581025" y="1504950"/>
                  </a:cubicBezTo>
                  <a:cubicBezTo>
                    <a:pt x="584200" y="1536700"/>
                    <a:pt x="566833" y="1578854"/>
                    <a:pt x="590550" y="1600200"/>
                  </a:cubicBezTo>
                  <a:cubicBezTo>
                    <a:pt x="598778" y="1607605"/>
                    <a:pt x="700781" y="1585774"/>
                    <a:pt x="723900" y="1581150"/>
                  </a:cubicBezTo>
                  <a:cubicBezTo>
                    <a:pt x="733425" y="1574800"/>
                    <a:pt x="742014" y="1566749"/>
                    <a:pt x="752475" y="1562100"/>
                  </a:cubicBezTo>
                  <a:cubicBezTo>
                    <a:pt x="770825" y="1553945"/>
                    <a:pt x="792917" y="1554189"/>
                    <a:pt x="809625" y="1543050"/>
                  </a:cubicBezTo>
                  <a:cubicBezTo>
                    <a:pt x="849092" y="1516738"/>
                    <a:pt x="827094" y="1526776"/>
                    <a:pt x="876300" y="1514475"/>
                  </a:cubicBezTo>
                  <a:cubicBezTo>
                    <a:pt x="910803" y="1462720"/>
                    <a:pt x="874970" y="1501877"/>
                    <a:pt x="942975" y="1476375"/>
                  </a:cubicBezTo>
                  <a:cubicBezTo>
                    <a:pt x="953694" y="1472355"/>
                    <a:pt x="961311" y="1462445"/>
                    <a:pt x="971550" y="1457325"/>
                  </a:cubicBezTo>
                  <a:cubicBezTo>
                    <a:pt x="980530" y="1452835"/>
                    <a:pt x="998538" y="1468437"/>
                    <a:pt x="1000125" y="1447800"/>
                  </a:cubicBezTo>
                  <a:cubicBezTo>
                    <a:pt x="1001712" y="1427163"/>
                    <a:pt x="971550" y="1354137"/>
                    <a:pt x="981075" y="1333500"/>
                  </a:cubicBezTo>
                  <a:cubicBezTo>
                    <a:pt x="990600" y="1312863"/>
                    <a:pt x="1028700" y="1316037"/>
                    <a:pt x="1057275" y="1323975"/>
                  </a:cubicBezTo>
                  <a:cubicBezTo>
                    <a:pt x="1085850" y="1331913"/>
                    <a:pt x="1080701" y="1405066"/>
                    <a:pt x="1152525" y="1381125"/>
                  </a:cubicBezTo>
                  <a:cubicBezTo>
                    <a:pt x="1176466" y="1309301"/>
                    <a:pt x="1160462" y="1350963"/>
                    <a:pt x="1181100" y="1323975"/>
                  </a:cubicBezTo>
                  <a:cubicBezTo>
                    <a:pt x="1201738" y="1296987"/>
                    <a:pt x="1268510" y="1225472"/>
                    <a:pt x="1276350" y="1219200"/>
                  </a:cubicBezTo>
                  <a:cubicBezTo>
                    <a:pt x="1286572" y="1211022"/>
                    <a:pt x="1216025" y="1289050"/>
                    <a:pt x="1228725" y="1285875"/>
                  </a:cubicBezTo>
                  <a:cubicBezTo>
                    <a:pt x="1244600" y="1292225"/>
                    <a:pt x="1261057" y="1297279"/>
                    <a:pt x="1276350" y="1304925"/>
                  </a:cubicBezTo>
                  <a:cubicBezTo>
                    <a:pt x="1286589" y="1310045"/>
                    <a:pt x="1294686" y="1318855"/>
                    <a:pt x="1304925" y="1323975"/>
                  </a:cubicBezTo>
                  <a:cubicBezTo>
                    <a:pt x="1383795" y="1363410"/>
                    <a:pt x="1280183" y="1297955"/>
                    <a:pt x="1362075" y="1352550"/>
                  </a:cubicBezTo>
                  <a:cubicBezTo>
                    <a:pt x="1392264" y="1397833"/>
                    <a:pt x="1370265" y="1377505"/>
                    <a:pt x="1438275" y="1400175"/>
                  </a:cubicBezTo>
                  <a:lnTo>
                    <a:pt x="1466850" y="1409700"/>
                  </a:lnTo>
                  <a:cubicBezTo>
                    <a:pt x="1473200" y="1419225"/>
                    <a:pt x="1476192" y="1432208"/>
                    <a:pt x="1485900" y="1438275"/>
                  </a:cubicBezTo>
                  <a:cubicBezTo>
                    <a:pt x="1502928" y="1448918"/>
                    <a:pt x="1543050" y="1457325"/>
                    <a:pt x="1543050" y="1457325"/>
                  </a:cubicBezTo>
                  <a:cubicBezTo>
                    <a:pt x="1577975" y="1454150"/>
                    <a:pt x="1613534" y="1455148"/>
                    <a:pt x="1647825" y="1447800"/>
                  </a:cubicBezTo>
                  <a:cubicBezTo>
                    <a:pt x="1670787" y="1442879"/>
                    <a:pt x="1688098" y="1411426"/>
                    <a:pt x="1704975" y="1400175"/>
                  </a:cubicBezTo>
                  <a:cubicBezTo>
                    <a:pt x="1713329" y="1394606"/>
                    <a:pt x="1724025" y="1393825"/>
                    <a:pt x="1733550" y="1390650"/>
                  </a:cubicBezTo>
                  <a:cubicBezTo>
                    <a:pt x="1740051" y="1371146"/>
                    <a:pt x="1745081" y="1347703"/>
                    <a:pt x="1762125" y="1333500"/>
                  </a:cubicBezTo>
                  <a:cubicBezTo>
                    <a:pt x="1773033" y="1324410"/>
                    <a:pt x="1787525" y="1320800"/>
                    <a:pt x="1800225" y="1314450"/>
                  </a:cubicBezTo>
                  <a:cubicBezTo>
                    <a:pt x="1831364" y="1221033"/>
                    <a:pt x="1780880" y="1352993"/>
                    <a:pt x="1838325" y="1266825"/>
                  </a:cubicBezTo>
                  <a:cubicBezTo>
                    <a:pt x="1845587" y="1255933"/>
                    <a:pt x="1839230" y="1238577"/>
                    <a:pt x="1847850" y="1228725"/>
                  </a:cubicBezTo>
                  <a:cubicBezTo>
                    <a:pt x="1857123" y="1218128"/>
                    <a:pt x="1903413" y="1204912"/>
                    <a:pt x="1933575" y="1181100"/>
                  </a:cubicBezTo>
                  <a:cubicBezTo>
                    <a:pt x="1963737" y="1157288"/>
                    <a:pt x="1979613" y="1089025"/>
                    <a:pt x="2028825" y="1085850"/>
                  </a:cubicBezTo>
                  <a:cubicBezTo>
                    <a:pt x="2078037" y="1082675"/>
                    <a:pt x="2187575" y="1160463"/>
                    <a:pt x="2228850" y="1162050"/>
                  </a:cubicBezTo>
                  <a:cubicBezTo>
                    <a:pt x="2247900" y="1165225"/>
                    <a:pt x="2268726" y="1162938"/>
                    <a:pt x="2286000" y="1171575"/>
                  </a:cubicBezTo>
                  <a:cubicBezTo>
                    <a:pt x="2296239" y="1176695"/>
                    <a:pt x="2299370" y="1190211"/>
                    <a:pt x="2305050" y="1200150"/>
                  </a:cubicBezTo>
                  <a:cubicBezTo>
                    <a:pt x="2312270" y="1212784"/>
                    <a:pt x="2329889" y="1255222"/>
                    <a:pt x="2343150" y="1266825"/>
                  </a:cubicBezTo>
                  <a:cubicBezTo>
                    <a:pt x="2360380" y="1281902"/>
                    <a:pt x="2400300" y="1304925"/>
                    <a:pt x="2400300" y="1304925"/>
                  </a:cubicBezTo>
                  <a:cubicBezTo>
                    <a:pt x="2406650" y="1314450"/>
                    <a:pt x="2414841" y="1322978"/>
                    <a:pt x="2419350" y="1333500"/>
                  </a:cubicBezTo>
                  <a:cubicBezTo>
                    <a:pt x="2427303" y="1352058"/>
                    <a:pt x="2427808" y="1381639"/>
                    <a:pt x="2438400" y="1400175"/>
                  </a:cubicBezTo>
                  <a:cubicBezTo>
                    <a:pt x="2446276" y="1413958"/>
                    <a:pt x="2457748" y="1425357"/>
                    <a:pt x="2466975" y="1438275"/>
                  </a:cubicBezTo>
                  <a:cubicBezTo>
                    <a:pt x="2473629" y="1447590"/>
                    <a:pt x="2480345" y="1456911"/>
                    <a:pt x="2486025" y="1466850"/>
                  </a:cubicBezTo>
                  <a:cubicBezTo>
                    <a:pt x="2493070" y="1479178"/>
                    <a:pt x="2495035" y="1494910"/>
                    <a:pt x="2505075" y="1504950"/>
                  </a:cubicBezTo>
                  <a:cubicBezTo>
                    <a:pt x="2537827" y="1537702"/>
                    <a:pt x="2554867" y="1540597"/>
                    <a:pt x="2590800" y="1552575"/>
                  </a:cubicBezTo>
                  <a:cubicBezTo>
                    <a:pt x="2593975" y="1562100"/>
                    <a:pt x="2592155" y="1575314"/>
                    <a:pt x="2600325" y="1581150"/>
                  </a:cubicBezTo>
                  <a:cubicBezTo>
                    <a:pt x="2616665" y="1592822"/>
                    <a:pt x="2657475" y="1600200"/>
                    <a:pt x="2657475" y="1600200"/>
                  </a:cubicBezTo>
                  <a:cubicBezTo>
                    <a:pt x="2667000" y="1609725"/>
                    <a:pt x="2675089" y="1620945"/>
                    <a:pt x="2686050" y="1628775"/>
                  </a:cubicBezTo>
                  <a:cubicBezTo>
                    <a:pt x="2697604" y="1637028"/>
                    <a:pt x="2711822" y="1640780"/>
                    <a:pt x="2724150" y="1647825"/>
                  </a:cubicBezTo>
                  <a:cubicBezTo>
                    <a:pt x="2734089" y="1653505"/>
                    <a:pt x="2743200" y="1660525"/>
                    <a:pt x="2752725" y="1666875"/>
                  </a:cubicBezTo>
                  <a:cubicBezTo>
                    <a:pt x="2748924" y="1727684"/>
                    <a:pt x="2753863" y="1796812"/>
                    <a:pt x="2733675" y="1857375"/>
                  </a:cubicBezTo>
                  <a:cubicBezTo>
                    <a:pt x="2728268" y="1873595"/>
                    <a:pt x="2720975" y="1889125"/>
                    <a:pt x="2714625" y="1905000"/>
                  </a:cubicBezTo>
                  <a:cubicBezTo>
                    <a:pt x="2701882" y="1981459"/>
                    <a:pt x="2694277" y="1990381"/>
                    <a:pt x="2724150" y="2085975"/>
                  </a:cubicBezTo>
                  <a:cubicBezTo>
                    <a:pt x="2728168" y="2098832"/>
                    <a:pt x="2743200" y="2105025"/>
                    <a:pt x="2752725" y="2114550"/>
                  </a:cubicBezTo>
                  <a:cubicBezTo>
                    <a:pt x="2769555" y="2181871"/>
                    <a:pt x="2758110" y="2140231"/>
                    <a:pt x="2790825" y="2238375"/>
                  </a:cubicBezTo>
                  <a:cubicBezTo>
                    <a:pt x="2797100" y="2257199"/>
                    <a:pt x="2802614" y="2282096"/>
                    <a:pt x="2819400" y="2295525"/>
                  </a:cubicBezTo>
                  <a:cubicBezTo>
                    <a:pt x="2827240" y="2301797"/>
                    <a:pt x="2838450" y="2301875"/>
                    <a:pt x="2847975" y="2305050"/>
                  </a:cubicBezTo>
                  <a:cubicBezTo>
                    <a:pt x="2854325" y="2317750"/>
                    <a:pt x="2856117" y="2334060"/>
                    <a:pt x="2867025" y="2343150"/>
                  </a:cubicBezTo>
                  <a:cubicBezTo>
                    <a:pt x="2877082" y="2351531"/>
                    <a:pt x="2892538" y="2349079"/>
                    <a:pt x="2905125" y="2352675"/>
                  </a:cubicBezTo>
                  <a:cubicBezTo>
                    <a:pt x="2914779" y="2355433"/>
                    <a:pt x="2924175" y="2359025"/>
                    <a:pt x="2933700" y="2362200"/>
                  </a:cubicBezTo>
                  <a:cubicBezTo>
                    <a:pt x="2936875" y="2371725"/>
                    <a:pt x="2936125" y="2383675"/>
                    <a:pt x="2943225" y="2390775"/>
                  </a:cubicBezTo>
                  <a:cubicBezTo>
                    <a:pt x="2959414" y="2406964"/>
                    <a:pt x="3000375" y="2428875"/>
                    <a:pt x="3000375" y="2428875"/>
                  </a:cubicBezTo>
                  <a:cubicBezTo>
                    <a:pt x="3051175" y="2505075"/>
                    <a:pt x="2984500" y="2413000"/>
                    <a:pt x="3048000" y="2476500"/>
                  </a:cubicBezTo>
                  <a:cubicBezTo>
                    <a:pt x="3056095" y="2484595"/>
                    <a:pt x="3057525" y="2498725"/>
                    <a:pt x="3067050" y="2505075"/>
                  </a:cubicBezTo>
                  <a:cubicBezTo>
                    <a:pt x="3077942" y="2512337"/>
                    <a:pt x="3092450" y="2511425"/>
                    <a:pt x="3105150" y="2514600"/>
                  </a:cubicBezTo>
                  <a:cubicBezTo>
                    <a:pt x="3121314" y="2563091"/>
                    <a:pt x="3101686" y="2529609"/>
                    <a:pt x="3143250" y="2552700"/>
                  </a:cubicBezTo>
                  <a:cubicBezTo>
                    <a:pt x="3163264" y="2563819"/>
                    <a:pt x="3200400" y="2590800"/>
                    <a:pt x="3200400" y="2590800"/>
                  </a:cubicBezTo>
                  <a:cubicBezTo>
                    <a:pt x="3206750" y="2609850"/>
                    <a:pt x="3208311" y="2631242"/>
                    <a:pt x="3219450" y="2647950"/>
                  </a:cubicBezTo>
                  <a:cubicBezTo>
                    <a:pt x="3256059" y="2702864"/>
                    <a:pt x="3224364" y="2649891"/>
                    <a:pt x="3248025" y="2705100"/>
                  </a:cubicBezTo>
                  <a:cubicBezTo>
                    <a:pt x="3253618" y="2718151"/>
                    <a:pt x="3261802" y="2730017"/>
                    <a:pt x="3267075" y="2743200"/>
                  </a:cubicBezTo>
                  <a:cubicBezTo>
                    <a:pt x="3274533" y="2761844"/>
                    <a:pt x="3286125" y="2800350"/>
                    <a:pt x="3286125" y="2800350"/>
                  </a:cubicBezTo>
                  <a:cubicBezTo>
                    <a:pt x="3292475" y="2844800"/>
                    <a:pt x="3303449" y="2888832"/>
                    <a:pt x="3305175" y="2933700"/>
                  </a:cubicBezTo>
                  <a:cubicBezTo>
                    <a:pt x="3307262" y="2987953"/>
                    <a:pt x="3295260" y="3050343"/>
                    <a:pt x="3286125" y="3105150"/>
                  </a:cubicBezTo>
                  <a:cubicBezTo>
                    <a:pt x="3283719" y="3153268"/>
                    <a:pt x="3264699" y="3290904"/>
                    <a:pt x="3286125" y="3362325"/>
                  </a:cubicBezTo>
                  <a:cubicBezTo>
                    <a:pt x="3289414" y="3373290"/>
                    <a:pt x="3300526" y="3380439"/>
                    <a:pt x="3305175" y="3390900"/>
                  </a:cubicBezTo>
                  <a:cubicBezTo>
                    <a:pt x="3313330" y="3409250"/>
                    <a:pt x="3317875" y="3429000"/>
                    <a:pt x="3324225" y="3448050"/>
                  </a:cubicBezTo>
                  <a:cubicBezTo>
                    <a:pt x="3327400" y="3457575"/>
                    <a:pt x="3328988" y="3444875"/>
                    <a:pt x="3333750" y="3476625"/>
                  </a:cubicBezTo>
                  <a:cubicBezTo>
                    <a:pt x="3338512" y="3508375"/>
                    <a:pt x="3349625" y="3605213"/>
                    <a:pt x="3352800" y="3638550"/>
                  </a:cubicBezTo>
                  <a:cubicBezTo>
                    <a:pt x="3355975" y="3671887"/>
                    <a:pt x="3352800" y="3663950"/>
                    <a:pt x="3352800" y="3676650"/>
                  </a:cubicBezTo>
                </a:path>
              </a:pathLst>
            </a:custGeom>
            <a:ln w="57150">
              <a:solidFill>
                <a:srgbClr val="00206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bject 2"/>
          <p:cNvSpPr/>
          <p:nvPr/>
        </p:nvSpPr>
        <p:spPr>
          <a:xfrm>
            <a:off x="5862806" y="4122618"/>
            <a:ext cx="3215391" cy="2625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3"/>
          <p:cNvSpPr/>
          <p:nvPr/>
        </p:nvSpPr>
        <p:spPr>
          <a:xfrm>
            <a:off x="7662187" y="1515588"/>
            <a:ext cx="1418348" cy="26161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5862806" y="1524754"/>
            <a:ext cx="1799381" cy="2597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463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48" y="2819400"/>
            <a:ext cx="8915400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អំពីការងារដឹកនាំ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08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71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ការងារដឹកនាំរបស់ស្ថាប័នកំពូលថ្នាក់ជាតិ</a:t>
            </a:r>
            <a:endParaRPr lang="en-US" sz="2800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478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	</a:t>
            </a:r>
            <a:r>
              <a:rPr lang="km-KH" sz="2000" dirty="0" smtClean="0">
                <a:latin typeface="Khmer OS Muol Light" pitchFamily="2" charset="0"/>
                <a:cs typeface="Khmer OS Muol Light" pitchFamily="2" charset="0"/>
              </a:rPr>
              <a:t>ស</a:t>
            </a:r>
            <a:r>
              <a:rPr lang="km-KH" sz="2000" dirty="0">
                <a:latin typeface="Khmer OS Muol Light" pitchFamily="2" charset="0"/>
                <a:cs typeface="Khmer OS Muol Light" pitchFamily="2" charset="0"/>
              </a:rPr>
              <a:t>ម្តេចអគ្គមហាសេនាបតីតេជោ ហ៊ុន សែន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2000" b="1" dirty="0">
                <a:latin typeface="Khmer OS Battambang" pitchFamily="2" charset="0"/>
                <a:cs typeface="Khmer OS Battambang" pitchFamily="2" charset="0"/>
              </a:rPr>
              <a:t>នាយករដ្ឋមន្ត្រី នៃព្រះរាជាណាចក្រកម្ពុជា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 បាន ជួបជាមួយ </a:t>
            </a:r>
            <a:r>
              <a:rPr lang="km-KH" sz="2000" b="1" dirty="0">
                <a:latin typeface="Khmer OS Battambang" pitchFamily="2" charset="0"/>
                <a:cs typeface="Khmer OS Battambang" pitchFamily="2" charset="0"/>
              </a:rPr>
              <a:t>នាយករដ្ឋមន្រ្តី នៃសាធារណរដ្ឋសង្គមនិយមវៀតណាម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 នាថ្ងៃទី២៤-១៦ ខែមេសា ឆ្នាំ២០១៧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និង</a:t>
            </a:r>
            <a:r>
              <a:rPr lang="km-KH" sz="2000" b="1" dirty="0" smtClean="0">
                <a:latin typeface="Khmer OS Battambang" pitchFamily="2" charset="0"/>
                <a:cs typeface="Khmer OS Battambang" pitchFamily="2" charset="0"/>
              </a:rPr>
              <a:t>នាយក</a:t>
            </a:r>
            <a:r>
              <a:rPr lang="km-KH" sz="2000" b="1" dirty="0">
                <a:latin typeface="Khmer OS Battambang" pitchFamily="2" charset="0"/>
                <a:cs typeface="Khmer OS Battambang" pitchFamily="2" charset="0"/>
              </a:rPr>
              <a:t>រដ្ឋមន្រ្តី នៃព្រះរាជាណាចក្រថៃ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 នាថ្ងៃទី៧ ខែកញ្ញា ឆ្នាំ ២០១៧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ដែល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ប្រទស ទាំងពីរបានគាំទ្រ និងជួយលើការសាងសង់មជ្ឈមណ្ដលជាតិព្យាបាល ស្តារនីតិ​ស​ម្បទា នៅខេត្តព្រះសីហនុ</a:t>
            </a:r>
            <a:endParaRPr lang="en-US" sz="2000" dirty="0">
              <a:latin typeface="Khmer OS Battambang" pitchFamily="2" charset="0"/>
              <a:cs typeface="Khmer OS Battambang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	</a:t>
            </a:r>
            <a:r>
              <a:rPr lang="km-KH" sz="2000" dirty="0" smtClean="0">
                <a:latin typeface="Khmer OS Muol Light" pitchFamily="2" charset="0"/>
                <a:cs typeface="Khmer OS Muol Light" pitchFamily="2" charset="0"/>
              </a:rPr>
              <a:t>ស</a:t>
            </a:r>
            <a:r>
              <a:rPr lang="km-KH" sz="2000" dirty="0">
                <a:latin typeface="Khmer OS Muol Light" pitchFamily="2" charset="0"/>
                <a:cs typeface="Khmer OS Muol Light" pitchFamily="2" charset="0"/>
              </a:rPr>
              <a:t>ម្</a:t>
            </a:r>
            <a:r>
              <a:rPr lang="km-KH" sz="2000" dirty="0" smtClean="0">
                <a:latin typeface="Khmer OS Muol Light" pitchFamily="2" charset="0"/>
                <a:cs typeface="Khmer OS Muol Light" pitchFamily="2" charset="0"/>
              </a:rPr>
              <a:t>តេច   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បាន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ប្រគល់ភារកិច្ច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ជូន    </a:t>
            </a:r>
            <a:r>
              <a:rPr lang="km-KH" sz="2000" dirty="0">
                <a:latin typeface="Khmer OS Muol Light" pitchFamily="2" charset="0"/>
                <a:cs typeface="Khmer OS Muol Light" pitchFamily="2" charset="0"/>
              </a:rPr>
              <a:t>សម្តេចក្រឡាហោម ស ខេង </a:t>
            </a:r>
            <a:r>
              <a:rPr lang="km-KH" sz="2000" b="1" dirty="0">
                <a:latin typeface="Khmer OS Battambang" pitchFamily="2" charset="0"/>
                <a:cs typeface="Khmer OS Battambang" pitchFamily="2" charset="0"/>
              </a:rPr>
              <a:t>ឧបនាយករដ្ឋមន្ត្រី រដ្ឋមន្ត្រី</a:t>
            </a:r>
            <a:r>
              <a:rPr lang="km-KH" sz="2000" b="1" dirty="0" smtClean="0">
                <a:latin typeface="Khmer OS Battambang" pitchFamily="2" charset="0"/>
                <a:cs typeface="Khmer OS Battambang" pitchFamily="2" charset="0"/>
              </a:rPr>
              <a:t>ក្រសួងមហាផ្ទៃ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ដឹកនាំការអនុវត្តផែនការយុទ្ធនាការប្រយុទ្ធប្រឆាំងគ្រឿងញៀនខុសច្បាប់ លើកទី១ និងលើកទី២ ទទួល បាននូវការគាំទ្រ និងវាយតម្លៃខ្ពស់ពីសាធារណមតិជាតិ និងអន្តរជាតិ ។</a:t>
            </a:r>
            <a:endParaRPr lang="en-US" sz="2000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58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5614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19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10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4432</Words>
  <Application>Microsoft Office PowerPoint</Application>
  <PresentationFormat>On-screen Show (4:3)</PresentationFormat>
  <Paragraphs>195</Paragraphs>
  <Slides>39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Project Status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2018-02-01T02:43:34Z</dcterms:created>
  <dcterms:modified xsi:type="dcterms:W3CDTF">2018-02-26T01:52:35Z</dcterms:modified>
</cp:coreProperties>
</file>