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27" r:id="rId2"/>
    <p:sldId id="259" r:id="rId3"/>
    <p:sldId id="315" r:id="rId4"/>
    <p:sldId id="342" r:id="rId5"/>
    <p:sldId id="264" r:id="rId6"/>
    <p:sldId id="380" r:id="rId7"/>
    <p:sldId id="295" r:id="rId8"/>
    <p:sldId id="337" r:id="rId9"/>
    <p:sldId id="373" r:id="rId10"/>
    <p:sldId id="347" r:id="rId11"/>
    <p:sldId id="371" r:id="rId12"/>
    <p:sldId id="348" r:id="rId13"/>
    <p:sldId id="374" r:id="rId14"/>
    <p:sldId id="291" r:id="rId15"/>
    <p:sldId id="354" r:id="rId16"/>
    <p:sldId id="351" r:id="rId17"/>
    <p:sldId id="372" r:id="rId18"/>
    <p:sldId id="270" r:id="rId19"/>
    <p:sldId id="352" r:id="rId20"/>
    <p:sldId id="381" r:id="rId21"/>
    <p:sldId id="356" r:id="rId22"/>
    <p:sldId id="357" r:id="rId23"/>
    <p:sldId id="382" r:id="rId24"/>
    <p:sldId id="304" r:id="rId25"/>
    <p:sldId id="375" r:id="rId26"/>
    <p:sldId id="305" r:id="rId27"/>
    <p:sldId id="376" r:id="rId28"/>
    <p:sldId id="323" r:id="rId29"/>
    <p:sldId id="377" r:id="rId30"/>
    <p:sldId id="358" r:id="rId31"/>
    <p:sldId id="383" r:id="rId32"/>
    <p:sldId id="326" r:id="rId33"/>
    <p:sldId id="360" r:id="rId34"/>
    <p:sldId id="378" r:id="rId35"/>
    <p:sldId id="362" r:id="rId36"/>
    <p:sldId id="361" r:id="rId37"/>
    <p:sldId id="384" r:id="rId38"/>
    <p:sldId id="363" r:id="rId39"/>
    <p:sldId id="379" r:id="rId40"/>
    <p:sldId id="364" r:id="rId41"/>
    <p:sldId id="359" r:id="rId42"/>
    <p:sldId id="276" r:id="rId43"/>
    <p:sldId id="365" r:id="rId44"/>
    <p:sldId id="366" r:id="rId45"/>
    <p:sldId id="277" r:id="rId46"/>
    <p:sldId id="367" r:id="rId47"/>
    <p:sldId id="279" r:id="rId48"/>
    <p:sldId id="368" r:id="rId49"/>
    <p:sldId id="369" r:id="rId50"/>
    <p:sldId id="370" r:id="rId51"/>
    <p:sldId id="385" r:id="rId52"/>
    <p:sldId id="284" r:id="rId5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DFF"/>
    <a:srgbClr val="447C4F"/>
    <a:srgbClr val="CCFFFF"/>
    <a:srgbClr val="FF3300"/>
    <a:srgbClr val="FF5050"/>
    <a:srgbClr val="EC3628"/>
    <a:srgbClr val="E77547"/>
    <a:srgbClr val="D2705C"/>
    <a:srgbClr val="00D661"/>
    <a:srgbClr val="11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3" autoAdjust="0"/>
    <p:restoredTop sz="92185" autoAdjust="0"/>
  </p:normalViewPr>
  <p:slideViewPr>
    <p:cSldViewPr>
      <p:cViewPr varScale="1">
        <p:scale>
          <a:sx n="97" d="100"/>
          <a:sy n="97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9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5563429571303584E-2"/>
          <c:w val="1"/>
          <c:h val="0.88856250607562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PowerPoint]Coompaign'!$C$7</c:f>
              <c:strCache>
                <c:ptCount val="1"/>
                <c:pt idx="0">
                  <c:v>ចំនួន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Khmer OS Battambang" pitchFamily="2" charset="0"/>
                    <a:cs typeface="Khmer OS Battambang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in Microsoft PowerPoint]Coompaign'!$D$6:$I$6</c:f>
              <c:numCache>
                <c:formatCode>[$-12000425]0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'[Chart in Microsoft PowerPoint]Coompaign'!$D$7:$I$7</c:f>
              <c:numCache>
                <c:formatCode>[$-12000425]0</c:formatCode>
                <c:ptCount val="6"/>
                <c:pt idx="0">
                  <c:v>673852</c:v>
                </c:pt>
                <c:pt idx="1">
                  <c:v>1198660</c:v>
                </c:pt>
                <c:pt idx="2">
                  <c:v>3198660</c:v>
                </c:pt>
                <c:pt idx="3">
                  <c:v>6454446</c:v>
                </c:pt>
                <c:pt idx="4">
                  <c:v>8591807</c:v>
                </c:pt>
                <c:pt idx="5">
                  <c:v>11157637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1775360"/>
        <c:axId val="71782400"/>
      </c:barChart>
      <c:catAx>
        <c:axId val="71775360"/>
        <c:scaling>
          <c:orientation val="minMax"/>
        </c:scaling>
        <c:delete val="0"/>
        <c:axPos val="b"/>
        <c:numFmt formatCode="[$-12000425]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Khmer OS Battambang" pitchFamily="2" charset="0"/>
                <a:cs typeface="Khmer OS Battambang" pitchFamily="2" charset="0"/>
              </a:defRPr>
            </a:pPr>
            <a:endParaRPr lang="en-US"/>
          </a:p>
        </c:txPr>
        <c:crossAx val="71782400"/>
        <c:crosses val="autoZero"/>
        <c:auto val="1"/>
        <c:lblAlgn val="ctr"/>
        <c:lblOffset val="100"/>
        <c:noMultiLvlLbl val="0"/>
      </c:catAx>
      <c:valAx>
        <c:axId val="71782400"/>
        <c:scaling>
          <c:orientation val="minMax"/>
        </c:scaling>
        <c:delete val="1"/>
        <c:axPos val="l"/>
        <c:majorGridlines/>
        <c:numFmt formatCode="[$-12000425]0" sourceLinked="1"/>
        <c:majorTickMark val="out"/>
        <c:minorTickMark val="none"/>
        <c:tickLblPos val="nextTo"/>
        <c:crossAx val="717753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995203185808668"/>
          <c:h val="0.892554910899295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ករណី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1.7699115044247791E-2"/>
                  <c:y val="2.7289620661380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224188790560472E-2"/>
                  <c:y val="1.091584826455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648967551622419E-2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123893805309734E-2"/>
                  <c:y val="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548672566371681E-2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498525073746312E-2"/>
                  <c:y val="2.7777559055118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Khmer OS Siemreap" pitchFamily="2" charset="0"/>
                    <a:cs typeface="Khmer OS Siemreap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[$-12000425]0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[$-12000425]0</c:formatCode>
                <c:ptCount val="7"/>
                <c:pt idx="0">
                  <c:v>309</c:v>
                </c:pt>
                <c:pt idx="1">
                  <c:v>350</c:v>
                </c:pt>
                <c:pt idx="2">
                  <c:v>1005</c:v>
                </c:pt>
                <c:pt idx="3">
                  <c:v>818</c:v>
                </c:pt>
                <c:pt idx="4">
                  <c:v>889</c:v>
                </c:pt>
                <c:pt idx="5">
                  <c:v>1337</c:v>
                </c:pt>
                <c:pt idx="6">
                  <c:v>3061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ជនល្មើស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Khmer OS Siemreap" pitchFamily="2" charset="0"/>
                    <a:cs typeface="Khmer OS Siemreap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[$-12000425]0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Sheet1!$C$2:$C$8</c:f>
              <c:numCache>
                <c:formatCode>[$-12000425]0</c:formatCode>
                <c:ptCount val="7"/>
                <c:pt idx="0">
                  <c:v>615</c:v>
                </c:pt>
                <c:pt idx="1">
                  <c:v>684</c:v>
                </c:pt>
                <c:pt idx="2">
                  <c:v>2381</c:v>
                </c:pt>
                <c:pt idx="3">
                  <c:v>1788</c:v>
                </c:pt>
                <c:pt idx="4">
                  <c:v>1830</c:v>
                </c:pt>
                <c:pt idx="5">
                  <c:v>3142</c:v>
                </c:pt>
                <c:pt idx="6">
                  <c:v>7008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2160000"/>
        <c:axId val="72161536"/>
        <c:axId val="0"/>
      </c:bar3DChart>
      <c:catAx>
        <c:axId val="72160000"/>
        <c:scaling>
          <c:orientation val="minMax"/>
        </c:scaling>
        <c:delete val="0"/>
        <c:axPos val="b"/>
        <c:numFmt formatCode="[$-12000425]0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Khmer OS Siemreap" pitchFamily="2" charset="0"/>
                <a:cs typeface="Khmer OS Siemreap" pitchFamily="2" charset="0"/>
              </a:defRPr>
            </a:pPr>
            <a:endParaRPr lang="en-US"/>
          </a:p>
        </c:txPr>
        <c:crossAx val="72161536"/>
        <c:crosses val="autoZero"/>
        <c:auto val="1"/>
        <c:lblAlgn val="ctr"/>
        <c:lblOffset val="100"/>
        <c:noMultiLvlLbl val="0"/>
      </c:catAx>
      <c:valAx>
        <c:axId val="72161536"/>
        <c:scaling>
          <c:orientation val="minMax"/>
        </c:scaling>
        <c:delete val="1"/>
        <c:axPos val="l"/>
        <c:numFmt formatCode="[$-12000425]0" sourceLinked="1"/>
        <c:majorTickMark val="none"/>
        <c:minorTickMark val="none"/>
        <c:tickLblPos val="nextTo"/>
        <c:crossAx val="7216000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bg1">
              <a:lumMod val="9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4.2425946756655415E-3"/>
          <c:y val="0.44815811874866995"/>
          <c:w val="0.33609040020439923"/>
          <c:h val="9.6788932633420824E-2"/>
        </c:manualLayout>
      </c:layout>
      <c:overlay val="0"/>
      <c:txPr>
        <a:bodyPr/>
        <a:lstStyle/>
        <a:p>
          <a:pPr>
            <a:defRPr>
              <a:latin typeface="Khmer OS Muol Light" pitchFamily="2" charset="0"/>
              <a:cs typeface="Khmer OS Muol Light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AF2428-D610-411E-AD97-A188641DD26D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F470D9-27C2-4C0C-B19D-3712C9DC2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4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C4EEF2-DA76-4812-BDE1-8505809C795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5A7CA-8393-4459-87FF-7103122F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Opium</a:t>
            </a:r>
            <a:r>
              <a:rPr lang="en-US" baseline="0" dirty="0" smtClean="0"/>
              <a:t> plantation and ATS production still increase.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Production</a:t>
            </a:r>
            <a:r>
              <a:rPr lang="en-US" baseline="0" dirty="0" smtClean="0"/>
              <a:t> and Trafficking sources: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smtClean="0"/>
              <a:t>Golden Cresson, Golden Triangle mainly for Opium, Heroin and ATS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smtClean="0"/>
              <a:t>South American and African main source of Cocaine and Meth ICE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smtClean="0"/>
              <a:t>Middle East is main marine transit hub.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smtClean="0"/>
              <a:t>Chemical Precursor mainly from China and India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Drug Syndicates 4 main groups (West African, Mexican Cartel, Chinese and Iranian)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A7CA-8393-4459-87FF-7103122FE4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4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Opium</a:t>
            </a:r>
            <a:r>
              <a:rPr lang="en-US" baseline="0" dirty="0" smtClean="0"/>
              <a:t> plantation and ATS production still increase.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Production</a:t>
            </a:r>
            <a:r>
              <a:rPr lang="en-US" baseline="0" dirty="0" smtClean="0"/>
              <a:t> and Trafficking sources: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smtClean="0"/>
              <a:t>Golden Cresson, Golden Triangle mainly for Opium, Heroin and ATS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smtClean="0"/>
              <a:t>South American and African main source of Cocaine and Meth ICE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smtClean="0"/>
              <a:t>Middle East is main marine transit hub.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aseline="0" dirty="0" smtClean="0"/>
              <a:t>Chemical Precursor mainly from China and India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Drug Syndicates 4 main groups (West African, Mexican Cartel, Chinese and Iranian)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A7CA-8393-4459-87FF-7103122FE4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4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609600"/>
            <a:ext cx="9144000" cy="2990851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km-KH" dirty="0" smtClean="0"/>
              <a:t>សន្និបាតបូកសរុប</a:t>
            </a:r>
            <a:br>
              <a:rPr lang="km-KH" dirty="0" smtClean="0"/>
            </a:br>
            <a:r>
              <a:rPr lang="km-KH" dirty="0" smtClean="0"/>
              <a:t>ការងារប្រយុទ្ធប្រឆាំងគ្រឿងញៀនឆ្នាំ២០១៤ និងទិសដៅការងារឆ្នាំ២០១៥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baseline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m-KH" dirty="0" smtClean="0"/>
              <a:t>រាជធានីភ្នំពេញ,ថ្ងៃទី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C729-3C40-4AF1-BD02-BEC1CAD18088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m-KH" smtClean="0"/>
              <a:t>រួមសកម្មភាពដើម្បីសហគមន៍យើងគ្មានគ្រឿងញៀន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755-FEE8-4EDF-A718-456733809013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m-KH" smtClean="0"/>
              <a:t>រួមសកម្មភាពដើម្បីសហគមន៍យើងគ្មានគ្រឿងញៀន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3A44-38B6-4DE2-BB12-708EB9A510BB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m-KH" smtClean="0"/>
              <a:t>រួមសកម្មភាពដើម្បីសហគមន៍យើងគ្មានគ្រឿងញៀន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5E71-B8C3-498E-9C33-C84CFDD5CA55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m-KH" smtClean="0"/>
              <a:t>រួមសកម្មភាពដើម្បីសហគមន៍យើងគ្មានគ្រឿងញៀន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5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8F03-9D6B-4920-A0FB-BA7D8B63F319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m-KH" smtClean="0"/>
              <a:t>រួមសកម្មភាពដើម្បីសហគមន៍យើងគ្មានគ្រឿងញៀន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2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3EB5-B3B4-4744-8548-C738A0B13347}" type="datetime1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m-KH" smtClean="0"/>
              <a:t>រួមសកម្មភាពដើម្បីសហគមន៍យើងគ្មានគ្រឿងញៀន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0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392D-5F81-49B6-8D78-5A9C275D72C2}" type="datetime1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m-KH" smtClean="0"/>
              <a:t>រួមសកម្មភាពដើម្បីសហគមន៍យើងគ្មានគ្រឿងញៀន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9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8C5-2D64-4023-A833-3E0E8BFF52FF}" type="datetime1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m-KH" smtClean="0"/>
              <a:t>រួមសកម្មភាពដើម្បីសហគមន៍យើងគ្មានគ្រឿងញៀន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93EE-DF32-4735-A48B-B45670A8C6EB}" type="datetime1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m-KH" smtClean="0"/>
              <a:t>រួមសកម្មភាពដើម្បីសហគមន៍យើងគ្មានគ្រឿងញៀន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7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A6B3D-653F-465C-B1B7-E77205D5BFA4}" type="datetime1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m-KH" smtClean="0"/>
              <a:t>រួមសកម្មភាពដើម្បីសហគមន៍យើងគ្មានគ្រឿងញៀន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5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1A17-133B-45FB-AECB-7C8F24A1A389}" type="datetime1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m-KH" smtClean="0"/>
              <a:t>រួមសកម្មភាពដើម្បីសហគមន៍យើងគ្មានគ្រឿងញៀន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98600"/>
            <a:ext cx="4632757" cy="4648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8A75-32E4-4BF6-8DEF-EB622D46F530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  <a:latin typeface="Khmer OS Muol Pali" pitchFamily="2" charset="0"/>
                <a:cs typeface="Khmer OS Muol Pali" pitchFamily="2" charset="0"/>
              </a:defRPr>
            </a:lvl1pPr>
          </a:lstStyle>
          <a:p>
            <a:r>
              <a:rPr lang="km-KH" smtClean="0"/>
              <a:t>រួមសកម្មភាពដើម្បីសហគមន៍យើងគ្មានគ្រឿងញៀន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F432F-2462-4C50-B51F-58AAAB9D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1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Khmer OS Muol" pitchFamily="2" charset="0"/>
          <a:ea typeface="+mj-ea"/>
          <a:cs typeface="Khmer OS Muol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hmer OS Battambang" pitchFamily="2" charset="0"/>
          <a:ea typeface="+mn-ea"/>
          <a:cs typeface="Khmer OS Battambang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Khmer OS Battambang" pitchFamily="2" charset="0"/>
          <a:ea typeface="+mn-ea"/>
          <a:cs typeface="Khmer OS Battambang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hmer OS Battambang" pitchFamily="2" charset="0"/>
          <a:ea typeface="+mn-ea"/>
          <a:cs typeface="Khmer OS Battambang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Khmer OS Battambang" pitchFamily="2" charset="0"/>
          <a:ea typeface="+mn-ea"/>
          <a:cs typeface="Khmer OS Battambang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Khmer OS Battambang" pitchFamily="2" charset="0"/>
          <a:ea typeface="+mn-ea"/>
          <a:cs typeface="Khmer OS Battambang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8.jpeg"/><Relationship Id="rId5" Type="http://schemas.openxmlformats.org/officeDocument/2006/relationships/image" Target="../media/image12.gif"/><Relationship Id="rId10" Type="http://schemas.openxmlformats.org/officeDocument/2006/relationships/image" Target="../media/image17.jpe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8" y="26119"/>
            <a:ext cx="9158068" cy="6625409"/>
            <a:chOff x="-14068" y="-2456"/>
            <a:chExt cx="9158068" cy="6625409"/>
          </a:xfrm>
        </p:grpSpPr>
        <p:sp>
          <p:nvSpPr>
            <p:cNvPr id="4" name="Rectangle 3"/>
            <p:cNvSpPr/>
            <p:nvPr/>
          </p:nvSpPr>
          <p:spPr>
            <a:xfrm>
              <a:off x="0" y="2016537"/>
              <a:ext cx="9144000" cy="25160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km-KH" sz="3600" cap="none" spc="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hmer OS Muol Light" pitchFamily="2" charset="0"/>
                  <a:cs typeface="Khmer OS Muol Light" pitchFamily="2" charset="0"/>
                </a:rPr>
                <a:t>សន្និបាតបូកសរុបលទ្ធផល​</a:t>
              </a:r>
            </a:p>
            <a:p>
              <a:pPr algn="ctr">
                <a:lnSpc>
                  <a:spcPct val="150000"/>
                </a:lnSpc>
              </a:pPr>
              <a:r>
                <a:rPr lang="km-KH" sz="3600" spc="50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hmer OS Muol Light" pitchFamily="2" charset="0"/>
                  <a:cs typeface="Khmer OS Muol Light" pitchFamily="2" charset="0"/>
                </a:rPr>
                <a:t>ការងារត្រួត</a:t>
              </a:r>
              <a:r>
                <a:rPr lang="km-KH" sz="3600" cap="none" spc="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hmer OS Muol Light" pitchFamily="2" charset="0"/>
                  <a:cs typeface="Khmer OS Muol Light" pitchFamily="2" charset="0"/>
                </a:rPr>
                <a:t>ពិនិត្យគ្រឿងញៀន ឆ្នាំ២០១៥</a:t>
              </a:r>
            </a:p>
            <a:p>
              <a:pPr algn="ctr">
                <a:lnSpc>
                  <a:spcPct val="150000"/>
                </a:lnSpc>
              </a:pPr>
              <a:r>
                <a:rPr lang="km-KH" sz="3600" spc="50" dirty="0" smtClean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hmer OS Muol Light" pitchFamily="2" charset="0"/>
                  <a:cs typeface="Khmer OS Muol Light" pitchFamily="2" charset="0"/>
                </a:rPr>
                <a:t>និង ទិសដៅការងារឆ្នាំ២០១៦</a:t>
              </a:r>
            </a:p>
          </p:txBody>
        </p:sp>
        <p:pic>
          <p:nvPicPr>
            <p:cNvPr id="5" name="Picture 4" descr="H:\Untitled-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37906" y="-2456"/>
              <a:ext cx="2256617" cy="2278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-14068" y="5991225"/>
              <a:ext cx="9144000" cy="6317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km-KH" b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Khmer OS Fasthand" pitchFamily="2" charset="0"/>
                  <a:cs typeface="Khmer OS Fasthand" pitchFamily="2" charset="0"/>
                </a:rPr>
                <a:t>រាជធានីភ្នំពេញ,ថ្ងៃទី</a:t>
              </a:r>
              <a:r>
                <a:rPr kumimoji="0" lang="en-US" b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Khmer OS Fasthand" pitchFamily="2" charset="0"/>
                  <a:cs typeface="Khmer OS Fasthand" pitchFamily="2" charset="0"/>
                </a:rPr>
                <a:t> </a:t>
              </a:r>
              <a:r>
                <a:rPr lang="km-KH" dirty="0" smtClean="0">
                  <a:latin typeface="Khmer OS Fasthand" pitchFamily="2" charset="0"/>
                  <a:cs typeface="Khmer OS Fasthand" pitchFamily="2" charset="0"/>
                </a:rPr>
                <a:t>០១-០២</a:t>
              </a:r>
              <a:r>
                <a:rPr kumimoji="0" lang="km-KH" b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Khmer OS Fasthand" pitchFamily="2" charset="0"/>
                  <a:cs typeface="Khmer OS Fasthand" pitchFamily="2" charset="0"/>
                </a:rPr>
                <a:t>ខែ កុម្ភះ ឆ្នាំ២០១៦</a:t>
              </a:r>
              <a:endParaRPr kumimoji="0" lang="en-US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hmer OS Fasthand" pitchFamily="2" charset="0"/>
                <a:cs typeface="Khmer OS Fasthand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49530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km-KH" sz="3200" cap="none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អាជ្ញាធរជាតិប្រយុទ្ធប្រឆាំងគ្រឿងញៀន</a:t>
            </a:r>
            <a:endParaRPr lang="en-US" sz="3200" cap="none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1219200"/>
          </a:xfrm>
        </p:spPr>
        <p:txBody>
          <a:bodyPr>
            <a:noAutofit/>
          </a:bodyPr>
          <a:lstStyle/>
          <a:p>
            <a:pPr marL="339725" indent="-339725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/>
              <a:t>-</a:t>
            </a:r>
            <a:r>
              <a:rPr lang="km-KH" dirty="0" smtClean="0"/>
              <a:t> ការ</a:t>
            </a:r>
            <a:r>
              <a:rPr lang="km-KH" dirty="0"/>
              <a:t>ខិតខំប្រឹងប្រែងផ្សព្វផ្សាយអប់រំបានច្រើន ប៉ុន្តែអ្នកប្រើប្រាស់គ្រឿងញៀននៅតែមានការកើនឡើងនៅ</a:t>
            </a:r>
            <a:r>
              <a:rPr lang="km-KH" dirty="0" smtClean="0"/>
              <a:t>ទីជនបទ</a:t>
            </a:r>
            <a:r>
              <a:rPr lang="km-KH" dirty="0"/>
              <a:t>មួយ</a:t>
            </a:r>
            <a:r>
              <a:rPr lang="km-KH" dirty="0" smtClean="0"/>
              <a:t>ចំនួន</a:t>
            </a:r>
            <a:r>
              <a:rPr lang="en-US" dirty="0" smtClean="0"/>
              <a:t> </a:t>
            </a:r>
            <a:r>
              <a:rPr lang="km-KH" dirty="0" smtClean="0"/>
              <a:t>គួរ</a:t>
            </a:r>
            <a:r>
              <a:rPr lang="km-KH" dirty="0"/>
              <a:t>ឱ្យព្រួយ</a:t>
            </a:r>
            <a:r>
              <a:rPr lang="km-KH" dirty="0" smtClean="0"/>
              <a:t>បារម្ភ</a:t>
            </a:r>
            <a:endParaRPr lang="en-US" dirty="0"/>
          </a:p>
          <a:p>
            <a:pPr algn="just">
              <a:spcBef>
                <a:spcPts val="600"/>
              </a:spcBef>
            </a:pPr>
            <a:endParaRPr lang="km-KH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92875"/>
            <a:ext cx="4038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3855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km-KH" sz="2400" b="1" dirty="0">
                <a:latin typeface="Khmer OS Battambang" pitchFamily="2" charset="0"/>
                <a:cs typeface="Khmer OS Battambang" pitchFamily="2" charset="0"/>
              </a:rPr>
              <a:t>បញ្ហាប្រឈម និងកង្វះខាត៖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9944" y="1981200"/>
            <a:ext cx="8763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-</a:t>
            </a:r>
            <a:r>
              <a:rPr lang="km-KH" dirty="0" smtClean="0"/>
              <a:t> ភាគច្រើនអ្នកដែលបានទទួលការអប់រំផ្សព្វផ្សាយ គឺជាមនុស្សដដែលៗ និងជាសិស្សដែលមិនគេចសាលា ចំណែកក្រុមងាយរងគ្រោះ សិស្សគេចសាលានិងគោលដៅប្រឈមពិតប្រាកដ ភាគច្រើននៅតែមិនបានទទួលសារអប់រំ</a:t>
            </a:r>
            <a:endParaRPr lang="km-KH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343400"/>
            <a:ext cx="8763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-</a:t>
            </a:r>
            <a:r>
              <a:rPr lang="km-KH" dirty="0" smtClean="0"/>
              <a:t> ខ្លឹមសារនៃ</a:t>
            </a:r>
            <a:r>
              <a:rPr lang="en-US" dirty="0" smtClean="0"/>
              <a:t> </a:t>
            </a:r>
            <a:r>
              <a:rPr lang="km-KH" dirty="0" smtClean="0"/>
              <a:t>សារអប់រំ ទប់ស្កាត់ការប្រើប្រាស់គ្រឿងញៀន នៅមិនទាន់ទាក់ទាញទឹកចិត្តចំពោះមហាជនទូទៅ ពិសេសដល់ក្រុមជនរងគ្រោះ អាណាព្យាបាល និងម្ចាស់គ្រប់គ្រងភូមិសាស្រ្តងាយកើតមានបទល្មើស មិនសូវបានទទួលការអប់រំ</a:t>
            </a:r>
            <a:endParaRPr lang="en-US" dirty="0" smtClean="0"/>
          </a:p>
          <a:p>
            <a:pPr marL="461963" indent="-236538" algn="just">
              <a:spcBef>
                <a:spcPts val="600"/>
              </a:spcBef>
              <a:buFont typeface="Arial" pitchFamily="34" charset="0"/>
              <a:buNone/>
            </a:pPr>
            <a:endParaRPr lang="en-US" dirty="0" smtClean="0"/>
          </a:p>
          <a:p>
            <a:pPr algn="just">
              <a:spcBef>
                <a:spcPts val="600"/>
              </a:spcBef>
            </a:pPr>
            <a:endParaRPr lang="km-KH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9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2362200"/>
          </a:xfrm>
        </p:spPr>
        <p:txBody>
          <a:bodyPr>
            <a:noAutofit/>
          </a:bodyPr>
          <a:lstStyle/>
          <a:p>
            <a:pPr marL="568325"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m-KH" dirty="0" smtClean="0"/>
              <a:t>ការ</a:t>
            </a:r>
            <a:r>
              <a:rPr lang="km-KH" dirty="0"/>
              <a:t>អប់រំណែនាំ និងបំផុសឱ្យមានការភ្ញាក់រលឹកទៅទទួលយកសេវាព្យាបាល ស្តារនីតិសម្ប</a:t>
            </a:r>
            <a:r>
              <a:rPr lang="km-KH" dirty="0" smtClean="0"/>
              <a:t>ទាដោយស្ម័គ្រចិត្ត </a:t>
            </a:r>
            <a:r>
              <a:rPr lang="km-KH" dirty="0"/>
              <a:t>នៅមិនទាន់បានផ្សព្វផ្សាយជ្រួត</a:t>
            </a:r>
            <a:r>
              <a:rPr lang="km-KH" dirty="0" smtClean="0"/>
              <a:t>ជ្រាបនិង</a:t>
            </a:r>
            <a:r>
              <a:rPr lang="km-KH" dirty="0"/>
              <a:t>ទាក់ទាញទឹកចិត្តចំពោះជនរង</a:t>
            </a:r>
            <a:r>
              <a:rPr lang="km-KH" dirty="0" smtClean="0"/>
              <a:t>គ្រោះនិង</a:t>
            </a:r>
            <a:r>
              <a:rPr lang="km-KH" dirty="0"/>
              <a:t>អាណា</a:t>
            </a:r>
            <a:r>
              <a:rPr lang="km-KH" dirty="0" smtClean="0"/>
              <a:t>ព្យាបាល</a:t>
            </a:r>
            <a:r>
              <a:rPr lang="en-US" dirty="0" smtClean="0"/>
              <a:t> </a:t>
            </a:r>
            <a:r>
              <a:rPr lang="km-KH" dirty="0" smtClean="0"/>
              <a:t>នៅ</a:t>
            </a:r>
            <a:r>
              <a:rPr lang="km-KH" dirty="0"/>
              <a:t>ឡើយ </a:t>
            </a:r>
            <a:endParaRPr lang="en-US" dirty="0" smtClean="0"/>
          </a:p>
          <a:p>
            <a:pPr marL="461963" indent="-295275" algn="just">
              <a:lnSpc>
                <a:spcPct val="150000"/>
              </a:lnSpc>
              <a:spcBef>
                <a:spcPts val="600"/>
              </a:spcBef>
              <a:buNone/>
            </a:pPr>
            <a:endParaRPr lang="km-KH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92875"/>
            <a:ext cx="4038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3761" y="17208"/>
            <a:ext cx="347242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km-KH" sz="2400" b="1" dirty="0">
                <a:latin typeface="Khmer OS Battambang" pitchFamily="2" charset="0"/>
                <a:cs typeface="Khmer OS Battambang" pitchFamily="2" charset="0"/>
              </a:rPr>
              <a:t>បញ្ហាប្រឈម និងកង្វះខាត៖</a:t>
            </a:r>
            <a:endParaRPr lang="en-US" sz="2400" b="1" dirty="0">
              <a:latin typeface="Khmer OS Battambang" pitchFamily="2" charset="0"/>
              <a:cs typeface="Khmer OS Battambang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3733800"/>
            <a:ext cx="8763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295275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-</a:t>
            </a:r>
            <a:r>
              <a:rPr lang="km-KH" dirty="0" smtClean="0"/>
              <a:t> សារអប់រំ ពីផលប៉ះពាល់ និងគ្រោះថ្នាក់នៃគ្រឿងញៀន នៅពុំទាន់បានរៀបចំឱ្យបានជាប់លាប់ និងចូលរួមឱ្យបានសកម្មតាមគ្រប់រូបភាព និងលទ្ធភាពដែលខ្លួនមាននៅឡើយ ។ </a:t>
            </a:r>
            <a:endParaRPr lang="en-US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km-KH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6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92875"/>
            <a:ext cx="4038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pic>
        <p:nvPicPr>
          <p:cNvPr id="1026" name="Picture 2" descr="D:\Annual NACD 2015-2016\រូបភាព២០១៥\10(21-6-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90305"/>
            <a:ext cx="7010400" cy="452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916"/>
            <a:ext cx="9144000" cy="1763484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m-KH" sz="3600" spc="50" dirty="0" smtClean="0">
                <a:ln w="11430"/>
                <a:latin typeface="Kh Kangrey"/>
                <a:ea typeface="Khmer OS Muol Light" pitchFamily="2" charset="0"/>
                <a:cs typeface="Khmer OS Muol Light" pitchFamily="2" charset="0"/>
              </a:rPr>
              <a:t>ការងារកាត់បន្ថយគ្រោះថ្នាក់ ព្យាបាល ស្តារនីតិសម្បទា បណ្តុះបណ្តាលវិជ្ជាជីវៈ បំណិនជីវិត ការធ្វើសមាហរណកម្ម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6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68" y="282680"/>
            <a:ext cx="8790040" cy="2917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dirty="0"/>
              <a:t>ក្នុងគោលដៅយកចិត្តទុកដាក់លើកកម្ពស់សុខ</a:t>
            </a:r>
            <a:r>
              <a:rPr lang="km-KH" dirty="0" smtClean="0"/>
              <a:t>ភាព</a:t>
            </a:r>
            <a:r>
              <a:rPr lang="en-US" dirty="0" smtClean="0"/>
              <a:t> </a:t>
            </a:r>
            <a:r>
              <a:rPr lang="km-KH" dirty="0" smtClean="0"/>
              <a:t>អ្នក</a:t>
            </a:r>
            <a:r>
              <a:rPr lang="km-KH" dirty="0"/>
              <a:t>ប្រើប្រាស់គ្រឿងញៀន រាជរដ្ឋាភិបាល អាជ្ញាធ</a:t>
            </a:r>
            <a:r>
              <a:rPr lang="km-KH" dirty="0" smtClean="0"/>
              <a:t>រជាតិ</a:t>
            </a:r>
            <a:r>
              <a:rPr lang="km-KH" dirty="0"/>
              <a:t>ប្រយុទ្ធប្រឆាំងគ្រឿងញៀន បានបន្តពង្រឹងនិងពង្រីកសេវាព្យាបាល ស្តារនីតិសម្បទាអ្នកញៀនគ្រឿងញៀន ទាំងនៅក្នុងមណ្ឌលបណ្តោះ</a:t>
            </a:r>
            <a:r>
              <a:rPr lang="km-KH" dirty="0" smtClean="0"/>
              <a:t>អាសន្ន</a:t>
            </a:r>
            <a:r>
              <a:rPr lang="en-US" dirty="0" smtClean="0"/>
              <a:t> </a:t>
            </a:r>
            <a:r>
              <a:rPr lang="km-KH" dirty="0" smtClean="0"/>
              <a:t>របស់</a:t>
            </a:r>
            <a:r>
              <a:rPr lang="km-KH" dirty="0"/>
              <a:t>រដ្ឋនិងឯកជន និងកម្មវិធីព្យាបាលដោយផ្អែកលើសហគមន៍ ។ </a:t>
            </a:r>
            <a:endParaRPr lang="en-US" dirty="0"/>
          </a:p>
          <a:p>
            <a:pPr>
              <a:lnSpc>
                <a:spcPct val="150000"/>
              </a:lnSpc>
            </a:pPr>
            <a:endParaRPr lang="km-KH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92875"/>
            <a:ext cx="4038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657600"/>
            <a:ext cx="879004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m-KH" dirty="0" smtClean="0"/>
              <a:t>ក្នុងឆ្នាំ២០១៥នេះ យើងបានធ្វើការព្យាបាលអ្នកញៀនគ្រឿងញៀនបានចំនួន ៧</a:t>
            </a:r>
            <a:r>
              <a:rPr lang="en-US" dirty="0" smtClean="0"/>
              <a:t>,</a:t>
            </a:r>
            <a:r>
              <a:rPr lang="km-KH" dirty="0" smtClean="0"/>
              <a:t>៧៥៣ នាក់ លើ ១៦</a:t>
            </a:r>
            <a:r>
              <a:rPr lang="en-US" dirty="0" smtClean="0"/>
              <a:t>,</a:t>
            </a:r>
            <a:r>
              <a:rPr lang="km-KH" dirty="0" smtClean="0"/>
              <a:t>៥៧៥ នាក់  និងបំពាក់សេវាព្យាបាលអ្នកញៀនគ្រឿងញៀនដោយផ្អែកលើសហគមន៍ នៅក្នុងមណ្ឌលសុខភាព ចំនួន ៣៦ កន្លែង និងមន្ទីពេទ្យ បង្អែក ចំនួន ១១ កន្លែង ។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km-KH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4" y="96156"/>
            <a:ext cx="8915400" cy="2923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dirty="0"/>
              <a:t>កម្មវិធីម្ជុល / ស៊ីរាំង </a:t>
            </a:r>
            <a:r>
              <a:rPr lang="km-KH" dirty="0" smtClean="0"/>
              <a:t>និង​ កម្ម</a:t>
            </a:r>
            <a:r>
              <a:rPr lang="km-KH" dirty="0"/>
              <a:t>វិធីមេតាដូន ក្នុងរាជធានីភ្នំពេញយើងបានគ្រប់គ្រងអ្នក ប្រើប្រាស់គ្រឿងញៀនប្រភេទហេរ៉ូអ៊ី</a:t>
            </a:r>
            <a:r>
              <a:rPr lang="km-KH" dirty="0" smtClean="0"/>
              <a:t>ន</a:t>
            </a:r>
            <a:r>
              <a:rPr lang="en-US" dirty="0" smtClean="0"/>
              <a:t> </a:t>
            </a:r>
            <a:r>
              <a:rPr lang="km-KH" dirty="0" smtClean="0"/>
              <a:t>ប្រមាណ</a:t>
            </a:r>
            <a:r>
              <a:rPr lang="km-KH" dirty="0"/>
              <a:t>ជាង ៣០០ នាក់ ។ ក្រៅពីនេះ យើងបានរៀបចំយន្តការ និងការ</a:t>
            </a:r>
            <a:r>
              <a:rPr lang="km-KH" dirty="0" smtClean="0"/>
              <a:t>ពង្រឹងសមត្ថ</a:t>
            </a:r>
            <a:r>
              <a:rPr lang="km-KH" dirty="0"/>
              <a:t>ភាពមួយចំនួនទៀត ក្នុងគោលដៅឆ្លើយតបទៅនឹងស្ថានភាពជាក់ស្តែងក្នុងពេលបច្ចុប្បន្ន </a:t>
            </a:r>
            <a:r>
              <a:rPr lang="km-KH" dirty="0" smtClean="0"/>
              <a:t>។</a:t>
            </a:r>
            <a:endParaRPr lang="km-KH" sz="600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92875"/>
            <a:ext cx="4038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057832"/>
            <a:ext cx="89154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km-KH" b="1" dirty="0" smtClean="0"/>
              <a:t>បញ្ហាប្រឈម និងចំណុចខ្វះ ខាតមួយចំនួនទៀតដូចជា </a:t>
            </a:r>
            <a:r>
              <a:rPr lang="km-KH" dirty="0" smtClean="0"/>
              <a:t>៖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km-KH" dirty="0" smtClean="0"/>
              <a:t>អ្នកញៀនគ្រឿងញៀនប្រមាណ ៨,៨២២ នាក់ នៅមិនទាន់បានទទួលសេវាព្យាបាល និងគ្រប់គ្រងបាន នៅឡើយ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km-KH" dirty="0" smtClean="0"/>
              <a:t>ការអនុវត្តកម្មវិធីព្យាបាល ស្តារនីតិសម្បទា នៅពុំទាន់បានធ្វើគ្រប់ជ្រុងជ្រោយ ដោយហេតុថាបន្ទាប់ពី ទទួលការព្យាបាល អ្នកញៀនមួយចំនួនបានលាប់ និងវិលទៅរកការប្រើប្រាស់គ្រឿងញៀនឡើងវិញ </a:t>
            </a:r>
            <a:endParaRPr lang="en-US" dirty="0" smtClean="0"/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5100"/>
            <a:ext cx="8915400" cy="6477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m-KH" dirty="0" smtClean="0"/>
              <a:t>ការ</a:t>
            </a:r>
            <a:r>
              <a:rPr lang="km-KH" dirty="0"/>
              <a:t>ពង្រីកសេវាព្យាបាលផ្នែកវេជ្ជសាស្ត្រ នៅតាមមណ្ឌលបណ្តោះអាសន្នពុំទាន់ឆ្លើយតបទៅនឹងតម្រូវការជាក់ ស្តែងនៃជនរងគ្រោះ ។ ជាមួយនេះ ក្នុងដំណាក់កាលនៃ</a:t>
            </a:r>
            <a:r>
              <a:rPr lang="km-KH" dirty="0" smtClean="0"/>
              <a:t>ការ​  ប</a:t>
            </a:r>
            <a:r>
              <a:rPr lang="km-KH" dirty="0"/>
              <a:t>ណ្តុះបណ្តាលបំណិនជីវិត វិជ្ជាជីវៈ និងការធ្វើសមា</a:t>
            </a:r>
            <a:r>
              <a:rPr lang="km-KH" dirty="0" smtClean="0"/>
              <a:t>ហរ</a:t>
            </a:r>
            <a:r>
              <a:rPr lang="km-KH" dirty="0"/>
              <a:t>ណកម្ម នៅមានការខ្វះខាតការគាំទ្រ និងការចូលរួមពីគ្រប់សមាសភាពពាក់ព័ន្ធ សហគមន៍ និង</a:t>
            </a:r>
            <a:r>
              <a:rPr lang="km-KH" dirty="0" smtClean="0"/>
              <a:t>គ្រួសារ</a:t>
            </a:r>
          </a:p>
          <a:p>
            <a:pPr algn="just">
              <a:lnSpc>
                <a:spcPct val="150000"/>
              </a:lnSpc>
            </a:pPr>
            <a:endParaRPr lang="km-KH" sz="700" dirty="0" smtClean="0"/>
          </a:p>
          <a:p>
            <a:pPr algn="just">
              <a:lnSpc>
                <a:spcPct val="150000"/>
              </a:lnSpc>
            </a:pPr>
            <a:r>
              <a:rPr lang="km-KH" dirty="0" smtClean="0"/>
              <a:t>ជន</a:t>
            </a:r>
            <a:r>
              <a:rPr lang="km-KH" dirty="0"/>
              <a:t>រងគ្រោះក៏ដូចជាអាណា</a:t>
            </a:r>
            <a:r>
              <a:rPr lang="km-KH" dirty="0" smtClean="0"/>
              <a:t>ព្យាបាលជន</a:t>
            </a:r>
            <a:r>
              <a:rPr lang="km-KH" dirty="0"/>
              <a:t>រងគ្រោះមួយចំនួន មិនទាន់បានដឹងថានៅតាមមណ្ឌលសុខភាព និង មន្ទីរពេទ្យបង្អែក ក្នុងខណ្ឌ</a:t>
            </a:r>
            <a:r>
              <a:rPr lang="en-US" dirty="0"/>
              <a:t>-</a:t>
            </a:r>
            <a:r>
              <a:rPr lang="km-KH" dirty="0"/>
              <a:t>សង្កាត់របស់ខ្លួន មានការផ្តល់សេវាព្យាបាលគ្រឿងញៀននៅឡើយ 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km-KH" sz="1100" dirty="0"/>
          </a:p>
          <a:p>
            <a:pPr algn="just">
              <a:lnSpc>
                <a:spcPct val="150000"/>
              </a:lnSpc>
            </a:pPr>
            <a:r>
              <a:rPr lang="km-KH" dirty="0"/>
              <a:t>យន្តការតាមដាននិងត្រួតពិនិត្</a:t>
            </a:r>
            <a:r>
              <a:rPr lang="km-KH" dirty="0" smtClean="0"/>
              <a:t>យ នៅ</a:t>
            </a:r>
            <a:r>
              <a:rPr lang="km-KH" dirty="0"/>
              <a:t>មិនទាន់មានភាពច្បាស់លាស់សម្រាប់គាំ</a:t>
            </a:r>
            <a:r>
              <a:rPr lang="km-KH" dirty="0" smtClean="0"/>
              <a:t>ទ្រ ដល់</a:t>
            </a:r>
            <a:r>
              <a:rPr lang="km-KH" dirty="0"/>
              <a:t>ដំណើរការព្យាបាល ដោយ ផ្អែកលើសហគមន៍ ។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92875"/>
            <a:ext cx="4038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8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87" y="59001"/>
            <a:ext cx="5727065" cy="2988999"/>
          </a:xfrm>
          <a:prstGeom prst="rect">
            <a:avLst/>
          </a:prstGeom>
          <a:noFill/>
        </p:spPr>
      </p:pic>
      <p:pic>
        <p:nvPicPr>
          <p:cNvPr id="5" name="Content Placeholder 9" descr="IMG_282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000"/>
            <a:ext cx="4800600" cy="2989000"/>
          </a:xfrm>
          <a:prstGeom prst="rect">
            <a:avLst/>
          </a:prstGeom>
          <a:noFill/>
        </p:spPr>
      </p:pic>
      <p:pic>
        <p:nvPicPr>
          <p:cNvPr id="6" name="Picture 2" descr="IMG_32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" y="3048000"/>
            <a:ext cx="5985843" cy="37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11911366_875033079251000_118571002_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1" t="17646" b="3061"/>
          <a:stretch/>
        </p:blipFill>
        <p:spPr bwMode="auto">
          <a:xfrm>
            <a:off x="6059586" y="2938726"/>
            <a:ext cx="3035249" cy="390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75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3600" dirty="0" smtClean="0">
                <a:solidFill>
                  <a:srgbClr val="FF0000"/>
                </a:solidFill>
                <a:latin typeface="Khmer OS Muol Light" pitchFamily="2" charset="0"/>
                <a:cs typeface="Khmer OS Muol Light" pitchFamily="2" charset="0"/>
              </a:rPr>
              <a:t>ការពង្រឹងប្រសិទ្ធភាព</a:t>
            </a:r>
            <a:br>
              <a:rPr lang="km-KH" sz="3600" dirty="0" smtClean="0">
                <a:solidFill>
                  <a:srgbClr val="FF0000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km-KH" sz="3600" dirty="0" smtClean="0">
                <a:solidFill>
                  <a:srgbClr val="FF0000"/>
                </a:solidFill>
                <a:latin typeface="Khmer OS Muol Light" pitchFamily="2" charset="0"/>
                <a:cs typeface="Khmer OS Muol Light" pitchFamily="2" charset="0"/>
              </a:rPr>
              <a:t>ស្ថាប័នអនុវត្តច្បាប់</a:t>
            </a:r>
            <a:endParaRPr lang="en-US" sz="3600" dirty="0">
              <a:solidFill>
                <a:srgbClr val="FF0000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5409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km-KH" sz="2800" dirty="0" smtClean="0"/>
              <a:t>សមត្ថ</a:t>
            </a:r>
            <a:r>
              <a:rPr lang="km-KH" sz="2800" dirty="0"/>
              <a:t>កិច្ចអនុវត្តន៍ច្បាប់បង្រ្កាបបទល្មើសគ្រឿងញៀន សរុប</a:t>
            </a:r>
            <a:r>
              <a:rPr lang="km-KH" sz="2800" dirty="0" smtClean="0"/>
              <a:t>ចំនួន៣</a:t>
            </a:r>
            <a:r>
              <a:rPr lang="en-US" sz="2800" dirty="0" smtClean="0"/>
              <a:t>,</a:t>
            </a:r>
            <a:r>
              <a:rPr lang="km-KH" sz="2800" dirty="0" smtClean="0"/>
              <a:t>០៦១ ករណី </a:t>
            </a:r>
            <a:r>
              <a:rPr lang="km-KH" sz="2800" dirty="0"/>
              <a:t>លើ </a:t>
            </a:r>
            <a:r>
              <a:rPr lang="km-KH" sz="2800" dirty="0" smtClean="0"/>
              <a:t>១</a:t>
            </a:r>
            <a:r>
              <a:rPr lang="en-US" sz="2800" dirty="0" smtClean="0"/>
              <a:t>,</a:t>
            </a:r>
            <a:r>
              <a:rPr lang="km-KH" sz="2800" dirty="0" smtClean="0"/>
              <a:t>៣៣៧ករណី </a:t>
            </a:r>
            <a:r>
              <a:rPr lang="km-KH" sz="2800" dirty="0"/>
              <a:t>នៃឆ្នាំ២០១៤ </a:t>
            </a:r>
            <a:r>
              <a:rPr lang="km-KH" sz="2800" dirty="0" smtClean="0"/>
              <a:t>កើនឡើង ១២៨,៩៤%</a:t>
            </a:r>
            <a:endParaRPr lang="en-US" sz="2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US" sz="1200" dirty="0"/>
          </a:p>
          <a:p>
            <a:pPr algn="just">
              <a:lnSpc>
                <a:spcPct val="150000"/>
              </a:lnSpc>
            </a:pPr>
            <a:r>
              <a:rPr lang="km-KH" sz="2800" dirty="0"/>
              <a:t>ឃាត់ខ្លួនសរុប </a:t>
            </a:r>
            <a:r>
              <a:rPr lang="km-KH" sz="2800" dirty="0" smtClean="0"/>
              <a:t>៧</a:t>
            </a:r>
            <a:r>
              <a:rPr lang="en-US" sz="2800" dirty="0" smtClean="0"/>
              <a:t>,</a:t>
            </a:r>
            <a:r>
              <a:rPr lang="km-KH" sz="2800" dirty="0" smtClean="0"/>
              <a:t>០០៨ </a:t>
            </a:r>
            <a:r>
              <a:rPr lang="km-KH" sz="2800" dirty="0"/>
              <a:t>នាក់ (ស្រី ៨៥៣ នាក់) លើ ៣.១៤២ នាក់ នៃឆ្នាំ២០១៤ កើន ឡើង ១២៣,០៤ %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endParaRPr lang="en-US" sz="1200" dirty="0"/>
          </a:p>
          <a:p>
            <a:pPr algn="just">
              <a:lnSpc>
                <a:spcPct val="150000"/>
              </a:lnSpc>
            </a:pPr>
            <a:r>
              <a:rPr lang="km-KH" sz="2800" dirty="0" smtClean="0"/>
              <a:t>ចាប់</a:t>
            </a:r>
            <a:r>
              <a:rPr lang="km-KH" sz="2800" dirty="0"/>
              <a:t>យកវត្ថុតាងគ្រឿងញៀនសំខា</a:t>
            </a:r>
            <a:r>
              <a:rPr lang="km-KH" sz="2800" dirty="0" smtClean="0"/>
              <a:t>ន់ៗ សរុប</a:t>
            </a:r>
            <a:r>
              <a:rPr lang="km-KH" sz="2800" dirty="0"/>
              <a:t>មានចំនួន </a:t>
            </a:r>
            <a:r>
              <a:rPr lang="en-US" sz="2800" dirty="0" smtClean="0"/>
              <a:t>       </a:t>
            </a:r>
            <a:r>
              <a:rPr lang="km-KH" sz="2800" dirty="0" smtClean="0"/>
              <a:t>១ </a:t>
            </a:r>
            <a:r>
              <a:rPr lang="km-KH" sz="2800" baseline="30000" dirty="0"/>
              <a:t>តោន</a:t>
            </a:r>
            <a:r>
              <a:rPr lang="km-KH" sz="2800" dirty="0"/>
              <a:t> ៦២០ </a:t>
            </a:r>
            <a:r>
              <a:rPr lang="km-KH" sz="2800" baseline="30000" dirty="0"/>
              <a:t>គ.ក្រ </a:t>
            </a:r>
            <a:r>
              <a:rPr lang="km-KH" sz="2800" dirty="0"/>
              <a:t>២៣៤ </a:t>
            </a:r>
            <a:r>
              <a:rPr lang="km-KH" sz="2800" baseline="30000" dirty="0"/>
              <a:t>ក្រាម </a:t>
            </a:r>
            <a:r>
              <a:rPr lang="km-KH" sz="2800" dirty="0"/>
              <a:t>៥៨ (មេតំហ្វេ តាមីន </a:t>
            </a:r>
            <a:r>
              <a:rPr lang="en-US" sz="2800" dirty="0"/>
              <a:t>ICE-WY, </a:t>
            </a:r>
            <a:r>
              <a:rPr lang="km-KH" sz="2800" dirty="0"/>
              <a:t>អ៊ិចស្តាស៊ី, ហេរ៉ូអ៊ីន, កូកាអ៊ីន</a:t>
            </a:r>
            <a:r>
              <a:rPr lang="km-KH" sz="2800" dirty="0" smtClean="0"/>
              <a:t>,កេ</a:t>
            </a:r>
            <a:r>
              <a:rPr lang="km-KH" sz="2800" dirty="0"/>
              <a:t>តាមីន, កញ្ឆាក្រៀម) 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km-KH" sz="800" dirty="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095573"/>
              </p:ext>
            </p:extLst>
          </p:nvPr>
        </p:nvGraphicFramePr>
        <p:xfrm>
          <a:off x="76200" y="0"/>
          <a:ext cx="9067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68" y="5664973"/>
            <a:ext cx="9029700" cy="120032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73138" indent="-973138">
              <a:lnSpc>
                <a:spcPct val="150000"/>
              </a:lnSpc>
            </a:pPr>
            <a:r>
              <a:rPr lang="km-KH" sz="1600" b="1" dirty="0">
                <a:latin typeface="Khmer OS Battambang" pitchFamily="2" charset="0"/>
                <a:cs typeface="Khmer OS Battambang" pitchFamily="2" charset="0"/>
              </a:rPr>
              <a:t>១៥ </a:t>
            </a:r>
            <a:r>
              <a:rPr lang="km-KH" sz="1600" b="1" dirty="0" smtClean="0">
                <a:latin typeface="Khmer OS Battambang" pitchFamily="2" charset="0"/>
                <a:cs typeface="Khmer OS Battambang" pitchFamily="2" charset="0"/>
              </a:rPr>
              <a:t>សញ្ជាតិ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៖ ខ្មែរ ៦,៨៣៦នាក់, 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វៀតណា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ម ១១៨នាក់, 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នីហ្សេរី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យ៉ា៩នាក់,  អង់គ្លេស៨នាក់, 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ឡាវ 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១២នាក់, </a:t>
            </a:r>
            <a:r>
              <a:rPr lang="en-US" sz="1600" dirty="0">
                <a:latin typeface="Khmer OS Battambang" pitchFamily="2" charset="0"/>
                <a:cs typeface="Khmer OS Battambang" pitchFamily="2" charset="0"/>
              </a:rPr>
              <a:t> </a:t>
            </a:r>
            <a:r>
              <a:rPr lang="en-US" sz="1600" dirty="0" smtClean="0">
                <a:latin typeface="Khmer OS Battambang" pitchFamily="2" charset="0"/>
                <a:cs typeface="Khmer OS Battambang" pitchFamily="2" charset="0"/>
              </a:rPr>
              <a:t>  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អា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ល្លឺ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ម៉ង់ ២នាក់, 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ចិន 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៨នាក់, 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អ៊ុយក្រែន 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១នាក់, 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ថៃ 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១០នាក់, 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ប៊ែលហ្សិក 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១នាក់, 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អេស្បាញ 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១នាក់,</a:t>
            </a:r>
            <a:r>
              <a:rPr lang="en-US" sz="1600" dirty="0" smtClean="0">
                <a:latin typeface="Khmer OS Battambang" pitchFamily="2" charset="0"/>
                <a:cs typeface="Khmer OS Battambang" pitchFamily="2" charset="0"/>
              </a:rPr>
              <a:t> 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 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រុស្សី 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១នាក់, 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កូរ៉េ 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១នាក់, អា</a:t>
            </a:r>
            <a:r>
              <a:rPr lang="km-KH" sz="1600" dirty="0">
                <a:latin typeface="Khmer OS Battambang" pitchFamily="2" charset="0"/>
                <a:cs typeface="Khmer OS Battambang" pitchFamily="2" charset="0"/>
              </a:rPr>
              <a:t>មេរិក </a:t>
            </a:r>
            <a:r>
              <a:rPr lang="km-KH" sz="1600" dirty="0" smtClean="0">
                <a:latin typeface="Khmer OS Battambang" pitchFamily="2" charset="0"/>
                <a:cs typeface="Khmer OS Battambang" pitchFamily="2" charset="0"/>
              </a:rPr>
              <a:t>១នាក់ និងបារាំង ១នាក់។</a:t>
            </a:r>
            <a:endParaRPr lang="en-US" sz="1600" dirty="0">
              <a:latin typeface="Khmer OS Battambang" pitchFamily="2" charset="0"/>
              <a:cs typeface="Khmer OS Battambang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29" y="43548"/>
            <a:ext cx="9144000" cy="819150"/>
          </a:xfrm>
        </p:spPr>
        <p:txBody>
          <a:bodyPr>
            <a:normAutofit/>
          </a:bodyPr>
          <a:lstStyle/>
          <a:p>
            <a:r>
              <a:rPr lang="km-KH" sz="2400" dirty="0" smtClean="0">
                <a:latin typeface="Khmer OS Muol Light" pitchFamily="2" charset="0"/>
                <a:cs typeface="Khmer OS Muol Light" pitchFamily="2" charset="0"/>
              </a:rPr>
              <a:t>ស្ថិតិលទ្ធផលបង្ក្រាបប្រចាំឆ្នាំ២០១៥</a:t>
            </a:r>
            <a:endParaRPr lang="en-US" sz="2400" dirty="0">
              <a:latin typeface="Khmer OS Muol Light" pitchFamily="2" charset="0"/>
              <a:cs typeface="Khmer OS Muol Light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5220" y="1016000"/>
            <a:ext cx="7071492" cy="1426903"/>
            <a:chOff x="266059" y="1335961"/>
            <a:chExt cx="7352222" cy="2258833"/>
          </a:xfrm>
        </p:grpSpPr>
        <p:pic>
          <p:nvPicPr>
            <p:cNvPr id="1026" name="Picture 2" descr="IMG_1764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159" y="1336498"/>
              <a:ext cx="3946435" cy="222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11944825_879677712119870_1137738062_n"/>
            <p:cNvPicPr>
              <a:picLocks noChangeAspect="1" noChangeArrowheads="1"/>
            </p:cNvPicPr>
            <p:nvPr/>
          </p:nvPicPr>
          <p:blipFill>
            <a:blip r:embed="rId4" cstate="print">
              <a:lum bright="8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9" r="11594"/>
            <a:stretch>
              <a:fillRect/>
            </a:stretch>
          </p:blipFill>
          <p:spPr bwMode="auto">
            <a:xfrm>
              <a:off x="266059" y="1335961"/>
              <a:ext cx="1228654" cy="2258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G_206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8" t="8337" r="12688" b="7255"/>
            <a:stretch/>
          </p:blipFill>
          <p:spPr bwMode="auto">
            <a:xfrm rot="5400000">
              <a:off x="5412448" y="1359574"/>
              <a:ext cx="2228906" cy="218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8900"/>
            <a:ext cx="8915400" cy="642218"/>
          </a:xfrm>
        </p:spPr>
        <p:txBody>
          <a:bodyPr>
            <a:noAutofit/>
          </a:bodyPr>
          <a:lstStyle/>
          <a:p>
            <a:r>
              <a:rPr lang="km-KH" sz="2800" dirty="0" smtClean="0">
                <a:latin typeface="Khmer OS Muol Light" pitchFamily="2" charset="0"/>
                <a:cs typeface="Khmer OS Muol Light" pitchFamily="2" charset="0"/>
              </a:rPr>
              <a:t>គ្រឿងញៀនដែលបានចាប់យក ឆ្នាំ២០១៥</a:t>
            </a:r>
            <a:endParaRPr lang="en-US" sz="2800" dirty="0">
              <a:latin typeface="Khmer OS Muol Light" pitchFamily="2" charset="0"/>
              <a:cs typeface="Khmer OS Muol Light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395705"/>
              </p:ext>
            </p:extLst>
          </p:nvPr>
        </p:nvGraphicFramePr>
        <p:xfrm>
          <a:off x="46704" y="838201"/>
          <a:ext cx="8991599" cy="5943599"/>
        </p:xfrm>
        <a:graphic>
          <a:graphicData uri="http://schemas.openxmlformats.org/drawingml/2006/table">
            <a:tbl>
              <a:tblPr firstRow="1" firstCol="1" bandRow="1"/>
              <a:tblGrid>
                <a:gridCol w="1791198"/>
                <a:gridCol w="3069126"/>
                <a:gridCol w="2511167"/>
                <a:gridCol w="1620108"/>
              </a:tblGrid>
              <a:tr h="631562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km-KH" sz="2000" dirty="0" smtClean="0">
                          <a:effectLst/>
                          <a:latin typeface="Khmer OS Muol Light" pitchFamily="2" charset="0"/>
                          <a:ea typeface="Times New Roman"/>
                          <a:cs typeface="Khmer OS Muol Light" pitchFamily="2" charset="0"/>
                        </a:rPr>
                        <a:t>គ្រឿង</a:t>
                      </a:r>
                      <a:r>
                        <a:rPr lang="km-KH" sz="2000" dirty="0">
                          <a:effectLst/>
                          <a:latin typeface="Khmer OS Muol Light" pitchFamily="2" charset="0"/>
                          <a:ea typeface="Times New Roman"/>
                          <a:cs typeface="Khmer OS Muol Light" pitchFamily="2" charset="0"/>
                        </a:rPr>
                        <a:t>ញៀន</a:t>
                      </a:r>
                      <a:endParaRPr lang="en-US" sz="2000" dirty="0">
                        <a:effectLst/>
                        <a:latin typeface="Khmer OS Muol Light" pitchFamily="2" charset="0"/>
                        <a:ea typeface="Times New Roman"/>
                        <a:cs typeface="Khmer OS Muol Light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km-KH" sz="2000" dirty="0">
                          <a:effectLst/>
                          <a:latin typeface="Khmer OS Muol Light" pitchFamily="2" charset="0"/>
                          <a:ea typeface="Times New Roman"/>
                          <a:cs typeface="Khmer OS Muol Light" pitchFamily="2" charset="0"/>
                        </a:rPr>
                        <a:t>ឆ្នាំ ២០១៥</a:t>
                      </a:r>
                      <a:endParaRPr lang="en-US" sz="2000" dirty="0">
                        <a:effectLst/>
                        <a:latin typeface="Khmer OS Muol Light" pitchFamily="2" charset="0"/>
                        <a:ea typeface="Times New Roman"/>
                        <a:cs typeface="Khmer OS Muol Light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km-KH" sz="2000" dirty="0">
                          <a:effectLst/>
                          <a:latin typeface="Khmer OS Muol Light" pitchFamily="2" charset="0"/>
                          <a:ea typeface="Times New Roman"/>
                          <a:cs typeface="Khmer OS Muol Light" pitchFamily="2" charset="0"/>
                        </a:rPr>
                        <a:t>ឆ្នាំ ២០១៤</a:t>
                      </a:r>
                      <a:endParaRPr lang="en-US" sz="2000" dirty="0">
                        <a:effectLst/>
                        <a:latin typeface="Khmer OS Muol Light" pitchFamily="2" charset="0"/>
                        <a:ea typeface="Times New Roman"/>
                        <a:cs typeface="Khmer OS Muol Light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58738" algn="ctr">
                        <a:spcAft>
                          <a:spcPts val="0"/>
                        </a:spcAft>
                      </a:pPr>
                      <a:r>
                        <a:rPr lang="km-KH" sz="1800" dirty="0" smtClean="0">
                          <a:effectLst/>
                          <a:latin typeface="Khmer OS Muol Light" pitchFamily="2" charset="0"/>
                          <a:ea typeface="Times New Roman"/>
                          <a:cs typeface="Khmer OS Muol Light" pitchFamily="2" charset="0"/>
                        </a:rPr>
                        <a:t>ប្រៀបធៀប</a:t>
                      </a:r>
                      <a:endParaRPr lang="en-US" sz="1800" dirty="0">
                        <a:effectLst/>
                        <a:latin typeface="Khmer OS Muol Light" pitchFamily="2" charset="0"/>
                        <a:ea typeface="Times New Roman"/>
                        <a:cs typeface="Khmer OS Muol Light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1293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Times New Roman"/>
                          <a:ea typeface="Times New Roman"/>
                          <a:cs typeface="Khmer OS Siemreap"/>
                        </a:rPr>
                        <a:t>មេ</a:t>
                      </a:r>
                      <a:r>
                        <a:rPr lang="km-KH" sz="2400" b="1" dirty="0" smtClean="0">
                          <a:effectLst/>
                          <a:latin typeface="Times New Roman"/>
                          <a:ea typeface="Times New Roman"/>
                          <a:cs typeface="Khmer OS Siemreap"/>
                        </a:rPr>
                        <a:t>តំ. </a:t>
                      </a:r>
                      <a:r>
                        <a:rPr lang="en-US" sz="2400" b="1" dirty="0">
                          <a:effectLst/>
                          <a:latin typeface="Khmer OS Siemreap"/>
                          <a:ea typeface="Times New Roman"/>
                        </a:rPr>
                        <a:t>ICE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៧២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គ.ក្រ</a:t>
                      </a: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៨៥៨</a:t>
                      </a:r>
                      <a:r>
                        <a:rPr lang="km-KH" sz="2400" b="1" baseline="30000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២៩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គ.ក្រ</a:t>
                      </a: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០០៩</a:t>
                      </a:r>
                      <a:r>
                        <a:rPr lang="km-KH" sz="2400" b="1" baseline="30000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98463" algn="r">
                        <a:spcAft>
                          <a:spcPts val="0"/>
                        </a:spcAft>
                      </a:pPr>
                      <a:r>
                        <a:rPr lang="km-KH" sz="16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១៥១,១៥ %</a:t>
                      </a:r>
                      <a:endParaRPr lang="en-US" sz="16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1293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Times New Roman"/>
                          <a:ea typeface="Times New Roman"/>
                          <a:cs typeface="Khmer OS Siemreap"/>
                        </a:rPr>
                        <a:t>មេ</a:t>
                      </a:r>
                      <a:r>
                        <a:rPr lang="km-KH" sz="2400" b="1" dirty="0" smtClean="0">
                          <a:effectLst/>
                          <a:latin typeface="Times New Roman"/>
                          <a:ea typeface="Times New Roman"/>
                          <a:cs typeface="Khmer OS Siemreap"/>
                        </a:rPr>
                        <a:t>តំ. </a:t>
                      </a:r>
                      <a:r>
                        <a:rPr lang="en-US" sz="2400" b="1" dirty="0">
                          <a:effectLst/>
                          <a:latin typeface="Khmer OS Siemreap"/>
                          <a:ea typeface="Times New Roman"/>
                        </a:rPr>
                        <a:t>WY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២៦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គ.ក្រ</a:t>
                      </a: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៥៧៦</a:t>
                      </a:r>
                      <a:r>
                        <a:rPr lang="km-KH" sz="2400" b="1" baseline="30000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៨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គ.ក្រ</a:t>
                      </a: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៧០៣</a:t>
                      </a:r>
                      <a:r>
                        <a:rPr lang="km-KH" sz="2400" b="1" baseline="30000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98463" algn="r">
                        <a:spcAft>
                          <a:spcPts val="0"/>
                        </a:spcAft>
                      </a:pPr>
                      <a:r>
                        <a:rPr lang="km-KH" sz="16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២០៥,៣៦ %</a:t>
                      </a:r>
                      <a:endParaRPr lang="en-US" sz="16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1195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Times New Roman"/>
                          <a:ea typeface="Times New Roman"/>
                          <a:cs typeface="Khmer OS Siemreap"/>
                        </a:rPr>
                        <a:t>អ៊ិចស្តាស៊ី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98463" algn="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២១</a:t>
                      </a:r>
                      <a:r>
                        <a:rPr lang="km-KH" sz="2400" b="1" baseline="30000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៣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គ.ក្រ</a:t>
                      </a: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១៥៩</a:t>
                      </a:r>
                      <a:r>
                        <a:rPr lang="km-KH" sz="2400" b="1" baseline="30000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  <a:tabLst>
                          <a:tab pos="58738" algn="l"/>
                        </a:tabLst>
                      </a:pPr>
                      <a:r>
                        <a:rPr lang="km-KH" sz="16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ថយ</a:t>
                      </a:r>
                      <a:r>
                        <a:rPr lang="km-KH" sz="1600" b="1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ចុះខ្លាំង</a:t>
                      </a:r>
                      <a:endParaRPr lang="en-US" sz="16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1195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Times New Roman"/>
                          <a:ea typeface="Times New Roman"/>
                          <a:cs typeface="Khmer OS Siemreap"/>
                        </a:rPr>
                        <a:t>ហេរ៉ូអ៊ីន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២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គ.ក្រ</a:t>
                      </a: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៤៦៤</a:t>
                      </a:r>
                      <a:r>
                        <a:rPr lang="km-KH" sz="2400" b="1" baseline="30000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១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គ.ក្រ</a:t>
                      </a: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៨៣៧</a:t>
                      </a:r>
                      <a:r>
                        <a:rPr lang="km-KH" sz="2400" b="1" baseline="30000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km-KH" sz="1600" b="1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៣៤.១៤%</a:t>
                      </a:r>
                      <a:endParaRPr lang="en-US" sz="16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1293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Times New Roman"/>
                          <a:ea typeface="Times New Roman"/>
                          <a:cs typeface="Khmer OS Siemreap"/>
                        </a:rPr>
                        <a:t>កូកាអ៊ីន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98463" algn="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៥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គ.ក្រ</a:t>
                      </a: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២៥០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98463" algn="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៧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គ.ក្រ</a:t>
                      </a: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៨៩០</a:t>
                      </a:r>
                      <a:r>
                        <a:rPr lang="km-KH" sz="2400" b="1" baseline="30000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98463" algn="r">
                        <a:spcAft>
                          <a:spcPts val="0"/>
                        </a:spcAft>
                      </a:pPr>
                      <a:r>
                        <a:rPr lang="km-KH" sz="16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៣៣,៤៦ %</a:t>
                      </a:r>
                      <a:endParaRPr lang="en-US" sz="16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3077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Times New Roman"/>
                          <a:ea typeface="Times New Roman"/>
                          <a:cs typeface="Khmer OS Siemreap"/>
                        </a:rPr>
                        <a:t>កេតាមីន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km-KH" sz="2400" b="1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១០៦.០៦ 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km-KH" sz="2400" b="1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៦២០.០៧ 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km-KH" sz="16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៨២,៨៩ %</a:t>
                      </a:r>
                      <a:endParaRPr lang="en-US" sz="16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1398">
                <a:tc>
                  <a:txBody>
                    <a:bodyPr/>
                    <a:lstStyle/>
                    <a:p>
                      <a:pPr marL="457200" indent="-398463" algn="ct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Times New Roman"/>
                          <a:ea typeface="Times New Roman"/>
                          <a:cs typeface="Khmer OS Siemreap"/>
                        </a:rPr>
                        <a:t>ប្រេងកញ្ឆា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39725" algn="r">
                        <a:spcAft>
                          <a:spcPts val="0"/>
                        </a:spcAft>
                      </a:pPr>
                      <a:r>
                        <a:rPr lang="km-KH" sz="2400" b="1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១</a:t>
                      </a:r>
                      <a:r>
                        <a:rPr lang="km-KH" sz="2400" b="1" baseline="30000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គ.ក្រ</a:t>
                      </a:r>
                      <a:r>
                        <a:rPr lang="km-KH" sz="2400" b="1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៥០០ 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គ្មាន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km-KH" sz="1600" b="1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១០០%</a:t>
                      </a:r>
                      <a:r>
                        <a:rPr lang="en-US" sz="16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1293">
                <a:tc>
                  <a:txBody>
                    <a:bodyPr/>
                    <a:lstStyle/>
                    <a:p>
                      <a:pPr marL="457200" indent="-398463" algn="ct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Times New Roman"/>
                          <a:ea typeface="Times New Roman"/>
                          <a:cs typeface="Khmer OS Siemreap"/>
                        </a:rPr>
                        <a:t>កញ្ឆាក្រៀម 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១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តោន</a:t>
                      </a: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៥១១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គ.ក្រ</a:t>
                      </a: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៤៥៤</a:t>
                      </a:r>
                      <a:r>
                        <a:rPr lang="km-KH" sz="2400" b="1" baseline="30000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98463" algn="r">
                        <a:spcAft>
                          <a:spcPts val="0"/>
                        </a:spcAft>
                      </a:pP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១៩</a:t>
                      </a:r>
                      <a:r>
                        <a:rPr lang="km-KH" sz="2400" b="1" baseline="30000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គ.ក្រ</a:t>
                      </a:r>
                      <a:r>
                        <a:rPr lang="km-KH" sz="24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៩០១</a:t>
                      </a:r>
                      <a:r>
                        <a:rPr lang="km-KH" sz="2400" b="1" baseline="30000" dirty="0" smtClean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ក្រាម</a:t>
                      </a:r>
                      <a:endParaRPr lang="en-US" sz="24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D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398463" algn="r">
                        <a:spcAft>
                          <a:spcPts val="0"/>
                        </a:spcAft>
                      </a:pPr>
                      <a:r>
                        <a:rPr lang="km-KH" sz="1600" b="1" dirty="0">
                          <a:effectLst/>
                          <a:latin typeface="Khmer OS Battambang" pitchFamily="2" charset="0"/>
                          <a:ea typeface="Times New Roman"/>
                          <a:cs typeface="Khmer OS Battambang" pitchFamily="2" charset="0"/>
                        </a:rPr>
                        <a:t>កើនឡើងខ្លាំង</a:t>
                      </a:r>
                      <a:endParaRPr lang="en-US" sz="1600" b="1" dirty="0">
                        <a:effectLst/>
                        <a:latin typeface="Khmer OS Battambang" pitchFamily="2" charset="0"/>
                        <a:ea typeface="Times New Roman"/>
                        <a:cs typeface="Khmer OS Battambang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Up Arrow 16"/>
          <p:cNvSpPr/>
          <p:nvPr/>
        </p:nvSpPr>
        <p:spPr>
          <a:xfrm>
            <a:off x="7495624" y="1600200"/>
            <a:ext cx="183368" cy="410496"/>
          </a:xfrm>
          <a:prstGeom prst="up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7505457" y="2286000"/>
            <a:ext cx="183368" cy="410496"/>
          </a:xfrm>
          <a:prstGeom prst="up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7760720" y="3024217"/>
            <a:ext cx="127205" cy="37528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7512832" y="3628104"/>
            <a:ext cx="183368" cy="410496"/>
          </a:xfrm>
          <a:prstGeom prst="up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0800000">
            <a:off x="7689806" y="4290123"/>
            <a:ext cx="141831" cy="35807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 rot="10800000">
            <a:off x="7689805" y="5001761"/>
            <a:ext cx="123152" cy="332238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7508408" y="5562600"/>
            <a:ext cx="183368" cy="410496"/>
          </a:xfrm>
          <a:prstGeom prst="up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7510368" y="6218904"/>
            <a:ext cx="183368" cy="410496"/>
          </a:xfrm>
          <a:prstGeom prst="up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72"/>
            <a:ext cx="9144000" cy="972128"/>
          </a:xfrm>
        </p:spPr>
        <p:txBody>
          <a:bodyPr>
            <a:normAutofit/>
          </a:bodyPr>
          <a:lstStyle/>
          <a:p>
            <a:r>
              <a:rPr lang="km-KH" sz="2800" dirty="0" smtClean="0">
                <a:latin typeface="Khmer OS Muol Light" pitchFamily="2" charset="0"/>
                <a:cs typeface="Khmer OS Muol Light" pitchFamily="2" charset="0"/>
              </a:rPr>
              <a:t>មាតិកា</a:t>
            </a:r>
            <a:endParaRPr lang="en-US" sz="2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92" y="921768"/>
            <a:ext cx="8848725" cy="5321712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900" b="1" dirty="0" smtClean="0">
                <a:ea typeface="Khmer OS Muol Light" pitchFamily="2" charset="0"/>
              </a:rPr>
              <a:t>I</a:t>
            </a:r>
            <a:r>
              <a:rPr lang="en-US" sz="1900" dirty="0">
                <a:ea typeface="Khmer OS Muol Light" pitchFamily="2" charset="0"/>
              </a:rPr>
              <a:t>. </a:t>
            </a:r>
            <a:r>
              <a:rPr lang="km-KH" sz="1900" dirty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សភាពការណ៍គ្រឿង</a:t>
            </a:r>
            <a:r>
              <a:rPr lang="km-KH" sz="1900" dirty="0" smtClean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ញៀន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None/>
            </a:pPr>
            <a:endParaRPr lang="km-KH" sz="1000" b="1" dirty="0" smtClean="0">
              <a:ea typeface="Khmer OS Siemreap" pitchFamily="2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900" b="1" dirty="0" smtClean="0">
                <a:ea typeface="Khmer OS Siemreap" pitchFamily="2" charset="0"/>
              </a:rPr>
              <a:t>II</a:t>
            </a:r>
            <a:r>
              <a:rPr lang="km-KH" sz="1900" dirty="0">
                <a:ea typeface="Khmer OS Siemreap" pitchFamily="2" charset="0"/>
              </a:rPr>
              <a:t>. </a:t>
            </a:r>
            <a:r>
              <a:rPr lang="km-KH" sz="1900" dirty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លទ្ធផលការងារប្រយុទ្ធប្រឆាំងគ្រឿង</a:t>
            </a:r>
            <a:r>
              <a:rPr lang="km-KH" sz="1900" dirty="0" smtClean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ញៀន ឆ្នាំ២០១៥</a:t>
            </a:r>
          </a:p>
          <a:p>
            <a:pPr marL="457200" indent="-50800">
              <a:lnSpc>
                <a:spcPct val="150000"/>
              </a:lnSpc>
              <a:spcBef>
                <a:spcPct val="0"/>
              </a:spcBef>
              <a:buNone/>
            </a:pPr>
            <a:r>
              <a:rPr lang="km-KH" sz="1900" dirty="0" smtClean="0">
                <a:ea typeface="Khmer OS Siemreap" pitchFamily="2" charset="0"/>
              </a:rPr>
              <a:t>១.</a:t>
            </a:r>
            <a:r>
              <a:rPr lang="en-US" sz="1900" dirty="0" smtClean="0">
                <a:ea typeface="Khmer OS Siemreap" pitchFamily="2" charset="0"/>
              </a:rPr>
              <a:t> </a:t>
            </a:r>
            <a:r>
              <a:rPr lang="km-KH" sz="1900" dirty="0" smtClean="0"/>
              <a:t>ការ</a:t>
            </a:r>
            <a:r>
              <a:rPr lang="km-KH" sz="1900" dirty="0"/>
              <a:t>អប់រំ ផ្សព្វផ្សាយ បង្ការទប់ស្កាត់ និងបដិសេធគ្រឿងញៀន</a:t>
            </a:r>
            <a:endParaRPr lang="km-KH" sz="1900" dirty="0">
              <a:ea typeface="Khmer OS Siemreap" pitchFamily="2" charset="0"/>
            </a:endParaRPr>
          </a:p>
          <a:p>
            <a:pPr marL="457200" indent="-50800">
              <a:lnSpc>
                <a:spcPct val="150000"/>
              </a:lnSpc>
              <a:buNone/>
            </a:pPr>
            <a:r>
              <a:rPr lang="km-KH" sz="1900" kern="1100" spc="-70" dirty="0" smtClean="0">
                <a:ea typeface="Khmer OS Siemreap" pitchFamily="2" charset="0"/>
              </a:rPr>
              <a:t>២.</a:t>
            </a:r>
            <a:r>
              <a:rPr lang="en-US" sz="1900" kern="1100" spc="-70" dirty="0" smtClean="0">
                <a:ea typeface="Khmer OS Siemreap" pitchFamily="2" charset="0"/>
              </a:rPr>
              <a:t> </a:t>
            </a:r>
            <a:r>
              <a:rPr lang="km-KH" sz="1900" kern="1100" spc="-70" dirty="0" smtClean="0"/>
              <a:t>ការ</a:t>
            </a:r>
            <a:r>
              <a:rPr lang="km-KH" sz="1900" kern="1100" spc="-70" dirty="0"/>
              <a:t>កាត់បន្ថយគ្រោះថ្នាក់ ការព្យាបាល ស្តារនីតិសម្បទា ផ្តល់វិជ្ជាជីវៈ និងសមាហរណកម្ម </a:t>
            </a:r>
            <a:endParaRPr lang="km-KH" sz="1900" kern="1100" spc="-70" dirty="0">
              <a:ea typeface="Khmer OS Siemreap" pitchFamily="2" charset="0"/>
            </a:endParaRPr>
          </a:p>
          <a:p>
            <a:pPr marL="457200" indent="-50800">
              <a:lnSpc>
                <a:spcPct val="150000"/>
              </a:lnSpc>
              <a:spcBef>
                <a:spcPct val="0"/>
              </a:spcBef>
              <a:buNone/>
            </a:pPr>
            <a:r>
              <a:rPr lang="km-KH" sz="1900" dirty="0" smtClean="0">
                <a:ea typeface="Khmer OS Siemreap" pitchFamily="2" charset="0"/>
              </a:rPr>
              <a:t>៣.</a:t>
            </a:r>
            <a:r>
              <a:rPr lang="en-US" sz="1900" dirty="0" smtClean="0">
                <a:ea typeface="Khmer OS Siemreap" pitchFamily="2" charset="0"/>
              </a:rPr>
              <a:t> </a:t>
            </a:r>
            <a:r>
              <a:rPr lang="km-KH" sz="1900" dirty="0" smtClean="0">
                <a:ea typeface="Khmer OS Siemreap" pitchFamily="2" charset="0"/>
              </a:rPr>
              <a:t>ការ</a:t>
            </a:r>
            <a:r>
              <a:rPr lang="km-KH" sz="1900" dirty="0">
                <a:ea typeface="Khmer OS Siemreap" pitchFamily="2" charset="0"/>
              </a:rPr>
              <a:t>ពង្រឹងសមត្ថភាពរបស់មន្ត្រីអនុវត្តច្បាប់</a:t>
            </a:r>
          </a:p>
          <a:p>
            <a:pPr marL="457200" indent="-50800">
              <a:lnSpc>
                <a:spcPct val="150000"/>
              </a:lnSpc>
              <a:spcBef>
                <a:spcPct val="0"/>
              </a:spcBef>
              <a:buNone/>
            </a:pPr>
            <a:r>
              <a:rPr lang="km-KH" sz="1900" dirty="0" smtClean="0">
                <a:ea typeface="Khmer OS Siemreap" pitchFamily="2" charset="0"/>
              </a:rPr>
              <a:t>៤.</a:t>
            </a:r>
            <a:r>
              <a:rPr lang="en-US" sz="1900" dirty="0" smtClean="0">
                <a:ea typeface="Khmer OS Siemreap" pitchFamily="2" charset="0"/>
              </a:rPr>
              <a:t> </a:t>
            </a:r>
            <a:r>
              <a:rPr lang="km-KH" sz="1900" dirty="0" smtClean="0">
                <a:ea typeface="Khmer OS Siemreap" pitchFamily="2" charset="0"/>
              </a:rPr>
              <a:t>ការ</a:t>
            </a:r>
            <a:r>
              <a:rPr lang="km-KH" sz="1900" dirty="0">
                <a:ea typeface="Khmer OS Siemreap" pitchFamily="2" charset="0"/>
              </a:rPr>
              <a:t>ត្រួតពិនិត្យសារធាតុគីមីផ្សំ</a:t>
            </a:r>
          </a:p>
          <a:p>
            <a:pPr marL="457200" indent="-50800">
              <a:lnSpc>
                <a:spcPct val="150000"/>
              </a:lnSpc>
              <a:spcBef>
                <a:spcPct val="0"/>
              </a:spcBef>
              <a:buNone/>
            </a:pPr>
            <a:r>
              <a:rPr lang="km-KH" sz="1900" dirty="0" smtClean="0">
                <a:ea typeface="Khmer OS Siemreap" pitchFamily="2" charset="0"/>
              </a:rPr>
              <a:t>៥.</a:t>
            </a:r>
            <a:r>
              <a:rPr lang="en-US" sz="1900" dirty="0" smtClean="0">
                <a:ea typeface="Khmer OS Siemreap" pitchFamily="2" charset="0"/>
              </a:rPr>
              <a:t> </a:t>
            </a:r>
            <a:r>
              <a:rPr lang="km-KH" sz="1900" dirty="0" smtClean="0">
                <a:ea typeface="Khmer OS Siemreap" pitchFamily="2" charset="0"/>
              </a:rPr>
              <a:t>កិច្ច</a:t>
            </a:r>
            <a:r>
              <a:rPr lang="km-KH" sz="1900" dirty="0">
                <a:ea typeface="Khmer OS Siemreap" pitchFamily="2" charset="0"/>
              </a:rPr>
              <a:t>សហប្រតិបត្តិការអន្តរ</a:t>
            </a:r>
            <a:r>
              <a:rPr lang="km-KH" sz="1900" dirty="0" smtClean="0">
                <a:ea typeface="Khmer OS Siemreap" pitchFamily="2" charset="0"/>
              </a:rPr>
              <a:t>ជាតិ</a:t>
            </a:r>
            <a:endParaRPr lang="km-KH" sz="1900" dirty="0">
              <a:ea typeface="Khmer OS Siemreap" pitchFamily="2" charset="0"/>
            </a:endParaRPr>
          </a:p>
          <a:p>
            <a:pPr marL="457200" indent="-50800">
              <a:lnSpc>
                <a:spcPct val="150000"/>
              </a:lnSpc>
              <a:spcBef>
                <a:spcPct val="0"/>
              </a:spcBef>
              <a:buNone/>
            </a:pPr>
            <a:r>
              <a:rPr lang="km-KH" sz="1900" dirty="0" smtClean="0">
                <a:ea typeface="Khmer OS Siemreap" pitchFamily="2" charset="0"/>
              </a:rPr>
              <a:t>៦.</a:t>
            </a:r>
            <a:r>
              <a:rPr lang="en-US" sz="1900" dirty="0" smtClean="0">
                <a:ea typeface="Khmer OS Siemreap" pitchFamily="2" charset="0"/>
              </a:rPr>
              <a:t> </a:t>
            </a:r>
            <a:r>
              <a:rPr lang="km-KH" sz="1900" dirty="0" smtClean="0">
                <a:ea typeface="Khmer OS Siemreap" pitchFamily="2" charset="0"/>
              </a:rPr>
              <a:t>ការ</a:t>
            </a:r>
            <a:r>
              <a:rPr lang="km-KH" sz="1900" dirty="0">
                <a:ea typeface="Khmer OS Siemreap" pitchFamily="2" charset="0"/>
              </a:rPr>
              <a:t>ពង្រឹងយន្តការត្រួតពិនិត្</a:t>
            </a:r>
            <a:r>
              <a:rPr lang="km-KH" sz="1900" dirty="0" smtClean="0">
                <a:ea typeface="Khmer OS Siemreap" pitchFamily="2" charset="0"/>
              </a:rPr>
              <a:t>យគ</a:t>
            </a:r>
            <a:r>
              <a:rPr lang="ca-ES" sz="1900" dirty="0" smtClean="0">
                <a:ea typeface="Khmer OS Siemreap" pitchFamily="2" charset="0"/>
              </a:rPr>
              <a:t>្រឿ</a:t>
            </a:r>
            <a:r>
              <a:rPr lang="km-KH" sz="1900" dirty="0" smtClean="0">
                <a:ea typeface="Khmer OS Siemreap" pitchFamily="2" charset="0"/>
              </a:rPr>
              <a:t>ង</a:t>
            </a:r>
            <a:r>
              <a:rPr lang="km-KH" sz="1900" dirty="0">
                <a:ea typeface="Khmer OS Siemreap" pitchFamily="2" charset="0"/>
              </a:rPr>
              <a:t>ញៀនថ្នាក់ជាតិនិងថ្នាក់ក្រោមជាតិ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None/>
            </a:pPr>
            <a:endParaRPr lang="km-KH" sz="1000" b="1" dirty="0" smtClean="0"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900" b="1" dirty="0" smtClean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III. </a:t>
            </a:r>
            <a:r>
              <a:rPr lang="km-KH" sz="1900" dirty="0" smtClean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សន្និដ្ឋាន និងវាយតម្លៃ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None/>
            </a:pPr>
            <a:endParaRPr lang="km-KH" sz="1000" b="1" dirty="0" smtClean="0"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900" b="1" dirty="0" smtClean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IV. </a:t>
            </a:r>
            <a:r>
              <a:rPr lang="km-KH" sz="1900" dirty="0" smtClean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ទិស</a:t>
            </a:r>
            <a:r>
              <a:rPr lang="km-KH" sz="1900" dirty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ដៅការងារត្រួតពិនិត្យគ្រឿង</a:t>
            </a:r>
            <a:r>
              <a:rPr lang="km-KH" sz="1900" dirty="0" smtClean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ញៀន</a:t>
            </a:r>
            <a:r>
              <a:rPr lang="en-US" sz="1900" dirty="0" smtClean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 </a:t>
            </a:r>
            <a:r>
              <a:rPr lang="km-KH" sz="1900" dirty="0" smtClean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ឆ្នាំ២០១៦</a:t>
            </a:r>
            <a:endParaRPr lang="en-US" sz="1900" dirty="0"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8862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15400" cy="5943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sz="2800" dirty="0" smtClean="0"/>
              <a:t>ទ្រព្យ</a:t>
            </a:r>
            <a:r>
              <a:rPr lang="km-KH" sz="2800" dirty="0"/>
              <a:t>សម្បត្តិសំខា</a:t>
            </a:r>
            <a:r>
              <a:rPr lang="km-KH" sz="2800" dirty="0" smtClean="0"/>
              <a:t>ន់ៗ </a:t>
            </a:r>
            <a:r>
              <a:rPr lang="km-KH" sz="2800" dirty="0"/>
              <a:t>ដែលបានចាប់យកបញ្ជូនទៅសាលា</a:t>
            </a:r>
            <a:r>
              <a:rPr lang="km-KH" sz="2800" dirty="0" smtClean="0"/>
              <a:t>ដំបូងរាជធានី-ខេត្ត៖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km-KH" sz="2800" dirty="0" smtClean="0"/>
              <a:t>ម៉ូ</a:t>
            </a:r>
            <a:r>
              <a:rPr lang="km-KH" sz="2800" dirty="0"/>
              <a:t>តូ ១៣០៧ គ្រឿង, រថយន្ត ៥៨ គ្រឿង, ប្រាក់កម្ពុជា ២៩២.៣៩២.០០០ រៀល, ប្រាក់ថៃ ៦៦.២៣៩ បាត, ប្រាក់វៀតណាម ១២.៧៣៨.០០០ ដុង, ប្រាក់អាមេរិក ១៧៣.៣៥៣ ដុល្លារ, ប្រាក់ឡាវ ១៥៤.០០០ គីប, ប្រាក់ចិន ១.០០០ យ័ន និងវត្ថុតាងមួយចំនួនទៀ</a:t>
            </a:r>
            <a:r>
              <a:rPr lang="km-KH" sz="2800" dirty="0" smtClean="0"/>
              <a:t>ត។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km-KH" sz="800" dirty="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67" y="1"/>
            <a:ext cx="8915400" cy="2667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km-KH" dirty="0" smtClean="0"/>
              <a:t>យើង</a:t>
            </a:r>
            <a:r>
              <a:rPr lang="km-KH" dirty="0"/>
              <a:t>បានធ្វើការបណ្តុះបណ្តាលមន្រ្តីអនុវត្តន៍ច្បាប់ ទាំង</a:t>
            </a:r>
            <a:r>
              <a:rPr lang="km-KH" dirty="0" smtClean="0"/>
              <a:t>ក្នុងនិង</a:t>
            </a:r>
            <a:r>
              <a:rPr lang="km-KH" dirty="0"/>
              <a:t>ក្រៅប្រទេសសរុប</a:t>
            </a:r>
            <a:r>
              <a:rPr lang="km-KH" dirty="0" smtClean="0"/>
              <a:t>ចំនួន៤</a:t>
            </a:r>
            <a:r>
              <a:rPr lang="en-US" dirty="0" smtClean="0"/>
              <a:t>,</a:t>
            </a:r>
            <a:r>
              <a:rPr lang="km-KH" dirty="0" smtClean="0"/>
              <a:t>៨២០នាក់។ ក្នុងនោះអាជ្ញា</a:t>
            </a:r>
            <a:r>
              <a:rPr lang="km-KH" dirty="0"/>
              <a:t>ធរជាតិប្រយុទ្ធប្រឆាំងគ្រឿងញៀន បាន</a:t>
            </a:r>
            <a:r>
              <a:rPr lang="km-KH" dirty="0" smtClean="0"/>
              <a:t>បើកវគ្គ</a:t>
            </a:r>
            <a:r>
              <a:rPr lang="km-KH" dirty="0"/>
              <a:t>បណ្</a:t>
            </a:r>
            <a:r>
              <a:rPr lang="km-KH" dirty="0" smtClean="0"/>
              <a:t>តុះ​​​​ប</a:t>
            </a:r>
            <a:r>
              <a:rPr lang="km-KH" dirty="0"/>
              <a:t>ណ្តាលសមត្ថភាពដល់មន្រ្តីអនុវត្តន៍ច្បាប់គ្រប់ប្រភេទ បាន ៣៦ លើក មានមន្រ្តីចូលរួម </a:t>
            </a:r>
            <a:r>
              <a:rPr lang="km-KH" dirty="0" smtClean="0"/>
              <a:t>៤</a:t>
            </a:r>
            <a:r>
              <a:rPr lang="en-US" dirty="0" smtClean="0"/>
              <a:t>,</a:t>
            </a:r>
            <a:r>
              <a:rPr lang="km-KH" dirty="0" smtClean="0"/>
              <a:t>៦២៥ </a:t>
            </a:r>
            <a:r>
              <a:rPr lang="km-KH" dirty="0"/>
              <a:t>នាក់ </a:t>
            </a:r>
            <a:r>
              <a:rPr lang="km-KH" dirty="0" smtClean="0"/>
              <a:t>។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10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/>
          </a:p>
        </p:txBody>
      </p:sp>
      <p:pic>
        <p:nvPicPr>
          <p:cNvPr id="7" name="Picture 3" descr="D:\Annual NACD 2015-2016\2015 ASEAN NARCO in Response to Illicit Drug Threats Workshop\Photos\IMG_08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 r="-82" b="20605"/>
          <a:stretch/>
        </p:blipFill>
        <p:spPr bwMode="auto">
          <a:xfrm>
            <a:off x="39328" y="2667000"/>
            <a:ext cx="9075174" cy="41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25500"/>
            <a:ext cx="9067800" cy="3492500"/>
          </a:xfrm>
        </p:spPr>
        <p:txBody>
          <a:bodyPr>
            <a:noAutofit/>
          </a:bodyPr>
          <a:lstStyle/>
          <a:p>
            <a:pPr marL="177800" indent="-177800">
              <a:lnSpc>
                <a:spcPct val="150000"/>
              </a:lnSpc>
              <a:spcBef>
                <a:spcPts val="0"/>
              </a:spcBef>
            </a:pPr>
            <a:r>
              <a:rPr lang="km-KH" sz="3000" dirty="0" smtClean="0"/>
              <a:t>ប</a:t>
            </a:r>
            <a:r>
              <a:rPr lang="km-KH" sz="3000" dirty="0"/>
              <a:t>ណ្តាខេត្តភាគឦសាន នៅតែជាខេត្តដែលបន្តមានការហូរចូលគ្រឿងញៀនខុសច្បាប់</a:t>
            </a:r>
            <a:endParaRPr lang="en-US" sz="3000" dirty="0"/>
          </a:p>
          <a:p>
            <a:pPr marL="177800" indent="-177800">
              <a:lnSpc>
                <a:spcPct val="150000"/>
              </a:lnSpc>
              <a:spcBef>
                <a:spcPts val="0"/>
              </a:spcBef>
            </a:pPr>
            <a:r>
              <a:rPr lang="km-KH" sz="3000" dirty="0"/>
              <a:t>ឧក្រិដ្ឋជន</a:t>
            </a:r>
            <a:r>
              <a:rPr lang="km-KH" sz="3000" dirty="0" smtClean="0"/>
              <a:t>ធំៗ</a:t>
            </a:r>
            <a:r>
              <a:rPr lang="en-US" sz="3000" dirty="0" smtClean="0"/>
              <a:t> </a:t>
            </a:r>
            <a:r>
              <a:rPr lang="km-KH" sz="3000" dirty="0" smtClean="0"/>
              <a:t>នៅ</a:t>
            </a:r>
            <a:r>
              <a:rPr lang="km-KH" sz="3000" dirty="0"/>
              <a:t>តែបន្តចរាចរគ្រឿងញៀនឆ្លងកាត់ ហាក់ដូចជាគ្មានការថមថយ ទោះបីយើងបាន</a:t>
            </a:r>
            <a:r>
              <a:rPr lang="km-KH" sz="3000" dirty="0" smtClean="0"/>
              <a:t>បង្រ្កាបករណីធំៗ</a:t>
            </a:r>
            <a:r>
              <a:rPr lang="en-US" sz="3000" dirty="0" smtClean="0"/>
              <a:t>  </a:t>
            </a:r>
            <a:r>
              <a:rPr lang="km-KH" sz="3000" dirty="0" smtClean="0"/>
              <a:t>ក៏ដោយ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10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900" y="25400"/>
            <a:ext cx="8763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3600" b="1" dirty="0">
                <a:latin typeface="Khmer OS Battambang" pitchFamily="2" charset="0"/>
                <a:cs typeface="Khmer OS Battambang" pitchFamily="2" charset="0"/>
              </a:rPr>
              <a:t>បញ្ហាប្រឈមនិងមានចំណុចខ្វះខាតមួយចំនួន ៖</a:t>
            </a:r>
            <a:endParaRPr lang="en-US" sz="3600" b="1" dirty="0">
              <a:latin typeface="Khmer OS Battambang" pitchFamily="2" charset="0"/>
              <a:cs typeface="Khmer OS Battambang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" y="4356100"/>
            <a:ext cx="90678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150000"/>
              </a:lnSpc>
              <a:spcBef>
                <a:spcPts val="0"/>
              </a:spcBef>
            </a:pPr>
            <a:r>
              <a:rPr lang="km-KH" sz="3000" dirty="0" smtClean="0"/>
              <a:t>ការបណ្តុះបណ្តាល</a:t>
            </a:r>
            <a:r>
              <a:rPr lang="en-US" sz="3000" dirty="0" smtClean="0"/>
              <a:t> </a:t>
            </a:r>
            <a:r>
              <a:rPr lang="km-KH" sz="3000" dirty="0" smtClean="0"/>
              <a:t>មន្រ្តីអនុវត្តន៍ច្បាប់</a:t>
            </a:r>
            <a:r>
              <a:rPr lang="en-US" sz="3000" dirty="0" smtClean="0"/>
              <a:t> </a:t>
            </a:r>
            <a:r>
              <a:rPr lang="km-KH" sz="3000" dirty="0" smtClean="0"/>
              <a:t>នៅថ្នាក់មូលដ្ឋាន បានតិចតួច</a:t>
            </a:r>
            <a:endParaRPr lang="en-US" sz="3000" dirty="0" smtClean="0"/>
          </a:p>
          <a:p>
            <a:pPr marL="177800" indent="-177800">
              <a:lnSpc>
                <a:spcPct val="150000"/>
              </a:lnSpc>
              <a:spcBef>
                <a:spcPts val="0"/>
              </a:spcBef>
            </a:pPr>
            <a:r>
              <a:rPr lang="km-KH" sz="3000" dirty="0" smtClean="0"/>
              <a:t>មធ្យោបាយបម្រើឱ្យកិច្ចប្រតិបត្តិការនៅមានការខ្វះខាតច្រើន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714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812800"/>
            <a:ext cx="8737600" cy="3556000"/>
          </a:xfrm>
        </p:spPr>
        <p:txBody>
          <a:bodyPr>
            <a:noAutofit/>
          </a:bodyPr>
          <a:lstStyle/>
          <a:p>
            <a:pPr marL="166688" indent="-166688" algn="just">
              <a:lnSpc>
                <a:spcPct val="150000"/>
              </a:lnSpc>
              <a:spcBef>
                <a:spcPts val="0"/>
              </a:spcBef>
            </a:pPr>
            <a:r>
              <a:rPr lang="km-KH" sz="3000" dirty="0" smtClean="0"/>
              <a:t>មន្រ្តីអនុវត្តន៍ច្បាប់នៅថ្នាក់មូលដ្ឋានមួយចំនួនតូច នៅមិនទាន់មានការទទួលខុសត្រូវ</a:t>
            </a:r>
            <a:r>
              <a:rPr lang="en-US" sz="3000" dirty="0" smtClean="0"/>
              <a:t> </a:t>
            </a:r>
            <a:r>
              <a:rPr lang="km-KH" sz="3000" dirty="0" smtClean="0"/>
              <a:t>ក្នុងការបង្រ្កាបបទល្មើសដែលកើតឡើងនៅក្នុងមូលដ្ឋានរបស់ខ្លួន ។ ការអនុវត្តគោលនយោបាយភូមិ</a:t>
            </a:r>
            <a:r>
              <a:rPr lang="en-US" sz="3000" dirty="0" smtClean="0"/>
              <a:t>-</a:t>
            </a:r>
            <a:r>
              <a:rPr lang="km-KH" sz="3000" dirty="0" smtClean="0"/>
              <a:t>ឃុំមានសុវត្ថិភាព និងផែនការប្រៀបសមរភូមិប្រឆាំងបទល្មើសគ្រឿងញៀន មិនទាន់ស៊ីសង្វាក់គ្នា ។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10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3635"/>
            <a:ext cx="906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m-KH" sz="3200" b="1" dirty="0">
                <a:latin typeface="Khmer OS Battambang" pitchFamily="2" charset="0"/>
                <a:cs typeface="Khmer OS Battambang" pitchFamily="2" charset="0"/>
              </a:rPr>
              <a:t>បញ្ហាប្រឈម និងមានចំណុចខ្វះខាតមួយចំនួន ៖</a:t>
            </a:r>
            <a:endParaRPr lang="en-US" sz="3200" b="1" dirty="0">
              <a:latin typeface="Khmer OS Battambang" pitchFamily="2" charset="0"/>
              <a:cs typeface="Khmer OS Battambang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4368800"/>
            <a:ext cx="8915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8" indent="-166688" algn="just">
              <a:lnSpc>
                <a:spcPct val="150000"/>
              </a:lnSpc>
              <a:spcBef>
                <a:spcPts val="0"/>
              </a:spcBef>
            </a:pPr>
            <a:r>
              <a:rPr lang="km-KH" sz="3000" dirty="0" smtClean="0"/>
              <a:t>មន្រ្តីអនុវត្តន៍ច្បាប់ខ្លះ មិនត្រឹមតែមិនគោរពនិងលើកកម្ពស់ក្រមសីលធម៌វិជ្ជាជីវៈរបស់ខ្លួន តែថែមទាំងមានការពាក់ព័ន្ធនឹងបទល្មើសគ្រឿងញៀនថែមទៀត។</a:t>
            </a:r>
            <a:endParaRPr lang="en-US" sz="30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310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/>
          </a:bodyPr>
          <a:lstStyle/>
          <a:p>
            <a:r>
              <a:rPr lang="km-KH" sz="4400" dirty="0" smtClean="0">
                <a:latin typeface="Khmer OS Muol Light" pitchFamily="2" charset="0"/>
                <a:cs typeface="Khmer OS Muol Light" pitchFamily="2" charset="0"/>
              </a:rPr>
              <a:t>ការត្រួតពិនិត្យសារធាតុគីមីផ្សំ</a:t>
            </a:r>
            <a:endParaRPr lang="en-US" sz="44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810000" cy="365125"/>
          </a:xfrm>
        </p:spPr>
        <p:txBody>
          <a:bodyPr/>
          <a:lstStyle/>
          <a:p>
            <a:r>
              <a:rPr lang="km-KH" sz="800" dirty="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pic>
        <p:nvPicPr>
          <p:cNvPr id="1026" name="Picture 2" descr="Z:\Boumony\Photos Kunming 2015\DSC_57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2"/>
          <a:stretch/>
        </p:blipFill>
        <p:spPr bwMode="auto">
          <a:xfrm>
            <a:off x="152400" y="1295400"/>
            <a:ext cx="8863822" cy="520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810000" cy="365125"/>
          </a:xfrm>
        </p:spPr>
        <p:txBody>
          <a:bodyPr/>
          <a:lstStyle/>
          <a:p>
            <a:r>
              <a:rPr lang="km-KH" sz="800" dirty="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65100"/>
            <a:ext cx="9042400" cy="27305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m-KH" sz="2800" dirty="0"/>
              <a:t>បានដកស្រង់ទិន្នន័យសារធាតុគីមីផ្សំពាក់ព័ន្ធនឹងតារាងទី</a:t>
            </a:r>
            <a:r>
              <a:rPr lang="en-US" sz="2800" b="1" dirty="0"/>
              <a:t>IV</a:t>
            </a:r>
            <a:r>
              <a:rPr lang="km-KH" sz="2800" dirty="0"/>
              <a:t> នៃច្បាប់ស្តីពីការត្រួតពិនិត្យគ្រឿងញៀន </a:t>
            </a:r>
            <a:r>
              <a:rPr lang="km-KH" sz="2800" dirty="0" smtClean="0"/>
              <a:t>ដែលមាន</a:t>
            </a:r>
            <a:r>
              <a:rPr lang="km-KH" sz="2800" dirty="0"/>
              <a:t>ការអនុញ្ញាតឱ្យនាំចូល​ក្នុងឆ្នាំ២០១៥នេះ សរុបចំនួន </a:t>
            </a:r>
            <a:r>
              <a:rPr lang="km-KH" sz="2800" dirty="0" smtClean="0"/>
              <a:t>៨</a:t>
            </a:r>
            <a:r>
              <a:rPr lang="en-US" sz="2800" dirty="0" smtClean="0"/>
              <a:t>,</a:t>
            </a:r>
            <a:r>
              <a:rPr lang="km-KH" sz="2800" dirty="0" smtClean="0"/>
              <a:t>០៤១</a:t>
            </a:r>
            <a:r>
              <a:rPr lang="en-US" sz="2800" dirty="0" smtClean="0"/>
              <a:t>,</a:t>
            </a:r>
            <a:r>
              <a:rPr lang="km-KH" sz="2800" dirty="0" smtClean="0"/>
              <a:t>៧៤៧</a:t>
            </a:r>
            <a:r>
              <a:rPr lang="km-KH" sz="2800" baseline="30000" dirty="0" smtClean="0"/>
              <a:t>គ</a:t>
            </a:r>
            <a:r>
              <a:rPr lang="km-KH" sz="2800" baseline="30000" dirty="0"/>
              <a:t>.ក្រ</a:t>
            </a:r>
            <a:r>
              <a:rPr lang="km-KH" sz="2800" dirty="0"/>
              <a:t> </a:t>
            </a:r>
            <a:r>
              <a:rPr lang="km-KH" sz="2800" dirty="0" smtClean="0"/>
              <a:t>១២</a:t>
            </a:r>
            <a:r>
              <a:rPr lang="en-US" sz="2800" dirty="0" smtClean="0"/>
              <a:t>,</a:t>
            </a:r>
            <a:r>
              <a:rPr lang="km-KH" sz="2800" dirty="0" smtClean="0"/>
              <a:t>៨៩៣ </a:t>
            </a:r>
            <a:r>
              <a:rPr lang="km-KH" sz="2800" baseline="30000" dirty="0"/>
              <a:t>លីត្រ</a:t>
            </a:r>
            <a:r>
              <a:rPr lang="km-KH" sz="2800" dirty="0"/>
              <a:t> និង </a:t>
            </a:r>
            <a:r>
              <a:rPr lang="km-KH" sz="2800" dirty="0" smtClean="0"/>
              <a:t>១៨</a:t>
            </a:r>
            <a:r>
              <a:rPr lang="en-US" sz="2800" dirty="0" smtClean="0"/>
              <a:t>,</a:t>
            </a:r>
            <a:r>
              <a:rPr lang="km-KH" sz="2800" dirty="0" smtClean="0"/>
              <a:t>០៧៤ </a:t>
            </a:r>
            <a:r>
              <a:rPr lang="km-KH" sz="2800" baseline="30000" dirty="0"/>
              <a:t>អំពូល</a:t>
            </a:r>
            <a:r>
              <a:rPr lang="km-KH" sz="2800" dirty="0"/>
              <a:t> </a:t>
            </a:r>
            <a:r>
              <a:rPr lang="km-KH" sz="2800" dirty="0" smtClean="0"/>
              <a:t>។</a:t>
            </a:r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25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500" y="3060700"/>
            <a:ext cx="90424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km-KH" sz="2800" dirty="0" smtClean="0"/>
              <a:t>ទោះបីយើងមានការស្រង់ទិន្នន័យសារធាតុគីមីផ្សំ ដូចខាងលើនេះក្តី ក៏ប៉ុន្តែកិច្ចការនេះនៅមិនទាន់អាចឆ្លើយតបទៅនឹងស្ថានភាពជាក់ស្តែង ដែលទាមទារឱ្យយើងធ្វើការត្រួតពិនិត្យ តាមដាន</a:t>
            </a:r>
            <a:r>
              <a:rPr lang="en-US" sz="2800" dirty="0" smtClean="0"/>
              <a:t> </a:t>
            </a:r>
            <a:r>
              <a:rPr lang="km-KH" sz="2800" dirty="0" smtClean="0"/>
              <a:t>និងគ្រប់គ្រងសារធាតុគីមីផ្សំទាំង នេះប្រកបដោយប្រសិទ្ធភាពនៅឡើយ ។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9681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672"/>
            <a:ext cx="9144000" cy="762000"/>
          </a:xfrm>
        </p:spPr>
        <p:txBody>
          <a:bodyPr>
            <a:normAutofit/>
          </a:bodyPr>
          <a:lstStyle/>
          <a:p>
            <a:r>
              <a:rPr lang="km-KH" sz="3600" dirty="0" smtClean="0">
                <a:latin typeface="Khmer OS Muol Light" pitchFamily="2" charset="0"/>
                <a:cs typeface="Khmer OS Muol Light" pitchFamily="2" charset="0"/>
              </a:rPr>
              <a:t>កិច្ចសហប្រតិបត្តិការអន្តរជាតិ</a:t>
            </a:r>
            <a:endParaRPr lang="en-US" sz="36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4038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grpSp>
        <p:nvGrpSpPr>
          <p:cNvPr id="3" name="Group 2"/>
          <p:cNvGrpSpPr/>
          <p:nvPr/>
        </p:nvGrpSpPr>
        <p:grpSpPr>
          <a:xfrm>
            <a:off x="72920" y="960470"/>
            <a:ext cx="9017000" cy="5836076"/>
            <a:chOff x="72920" y="960470"/>
            <a:chExt cx="9017000" cy="5836076"/>
          </a:xfrm>
        </p:grpSpPr>
        <p:pic>
          <p:nvPicPr>
            <p:cNvPr id="2050" name="Picture 2" descr="D:\Annual NACD 2015-2016\Pictures 2015\Chairman NACD to Lao\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94" b="15938"/>
            <a:stretch/>
          </p:blipFill>
          <p:spPr bwMode="auto">
            <a:xfrm>
              <a:off x="72920" y="960470"/>
              <a:ext cx="4154703" cy="318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D:\Annual NACD 2015-2016\Pictures 2015\VN Hanoi\11209438_1560685667525875_8601408351357496540_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623" y="972706"/>
              <a:ext cx="4862297" cy="3174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Z:\All Image\2015\4th AMMD Photos\AMMD 29-10-2015\_C2G074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708400"/>
              <a:ext cx="4495800" cy="308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Z:\All Image\2015\20151030\1合影照片\[合影12寸]-_80A01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3708399"/>
              <a:ext cx="4632220" cy="3088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0"/>
            <a:ext cx="8934450" cy="3987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km-KH" dirty="0"/>
              <a:t>ក្នុងគោលដៅពង្រីកនិងពង្រឹងនូវកិច្ចសហប្រតិបត្តិ</a:t>
            </a:r>
            <a:r>
              <a:rPr lang="km-KH" dirty="0" smtClean="0"/>
              <a:t>ការ</a:t>
            </a:r>
            <a:r>
              <a:rPr lang="en-US" dirty="0" smtClean="0"/>
              <a:t> </a:t>
            </a:r>
            <a:r>
              <a:rPr lang="km-KH" dirty="0" smtClean="0"/>
              <a:t>លើ</a:t>
            </a:r>
            <a:r>
              <a:rPr lang="km-KH" dirty="0"/>
              <a:t>គ្រប់វិស័យ ក្នុងការងារប្រយុទ្ធប្រឆាំង</a:t>
            </a:r>
            <a:r>
              <a:rPr lang="km-KH" dirty="0" smtClean="0"/>
              <a:t>គ្រឿងញៀន </a:t>
            </a:r>
            <a:r>
              <a:rPr lang="km-KH" dirty="0"/>
              <a:t>កម្ពុជាបាននិងកំពុងបន្តចូលរួមយ៉ាងសកម្មក្នុងគ្រប់យន្តការនៃកិច្ចសហប្រតិបត្តិ</a:t>
            </a:r>
            <a:r>
              <a:rPr lang="km-KH" dirty="0" smtClean="0"/>
              <a:t>ការទាំងក្នុង</a:t>
            </a:r>
            <a:r>
              <a:rPr lang="km-KH" dirty="0"/>
              <a:t>កម្រិតទ្វេភាគី ត្រីភាគី ពហុភាគី អនុតំបន់ តំបន់ និងអន្តរជាតិ ។ ក្នុង</a:t>
            </a:r>
            <a:r>
              <a:rPr lang="km-KH" dirty="0" smtClean="0"/>
              <a:t>នោះកិច្ច</a:t>
            </a:r>
            <a:r>
              <a:rPr lang="km-KH" dirty="0"/>
              <a:t>សហប្រតិបត្តិការទ្វេភាគី </a:t>
            </a:r>
            <a:r>
              <a:rPr lang="km-KH" dirty="0" smtClean="0"/>
              <a:t>ពិសេសជាមួយប្រទេជាប់</a:t>
            </a:r>
            <a:r>
              <a:rPr lang="km-KH" dirty="0"/>
              <a:t>ព្រំដែន ត្រូវបានផ្តោតការយកចិត្តទុកដាក់ពង្រឹង និងពង្រីកកាន់តែខ្លាំង តាមរយៈការបង្កើតយន្តការរួមគ្នា ដើម្បីទប់ស្កាត់ការចរាចរណ៍គ្រឿងញៀនឆ្លងកាត់ព្រំដែន </a:t>
            </a:r>
            <a:r>
              <a:rPr lang="km-KH" dirty="0" smtClean="0"/>
              <a:t>។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4038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pic>
        <p:nvPicPr>
          <p:cNvPr id="6" name="Picture 4" descr="Z:\All Image\2015\ASOD15\open\JPG_03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7" b="22980"/>
          <a:stretch/>
        </p:blipFill>
        <p:spPr bwMode="auto">
          <a:xfrm>
            <a:off x="0" y="3810001"/>
            <a:ext cx="9144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832"/>
            <a:ext cx="9144000" cy="2514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sz="3400" dirty="0" smtClean="0">
                <a:latin typeface="Khmer OS Muol Light" pitchFamily="2" charset="0"/>
                <a:cs typeface="Khmer OS Muol Light" pitchFamily="2" charset="0"/>
              </a:rPr>
              <a:t>ការពង្រឹងយន្តការត្រួតពិនិត្យ</a:t>
            </a:r>
            <a:r>
              <a:rPr lang="en-US" sz="3400" dirty="0" smtClean="0"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en-US" sz="3400" dirty="0" smtClean="0">
                <a:latin typeface="Khmer OS Muol Light" pitchFamily="2" charset="0"/>
                <a:cs typeface="Khmer OS Muol Light" pitchFamily="2" charset="0"/>
              </a:rPr>
            </a:br>
            <a:r>
              <a:rPr lang="km-KH" sz="3400" dirty="0" smtClean="0">
                <a:latin typeface="Khmer OS Muol Light" pitchFamily="2" charset="0"/>
                <a:cs typeface="Khmer OS Muol Light" pitchFamily="2" charset="0"/>
              </a:rPr>
              <a:t>គ្រឿងញៀនថ្នាក់ជាតិ និង</a:t>
            </a:r>
            <a:r>
              <a:rPr lang="en-US" sz="3400" dirty="0" smtClean="0">
                <a:latin typeface="Khmer OS Muol Light" pitchFamily="2" charset="0"/>
                <a:cs typeface="Khmer OS Muol Light" pitchFamily="2" charset="0"/>
              </a:rPr>
              <a:t> </a:t>
            </a:r>
            <a:r>
              <a:rPr lang="km-KH" sz="3400" dirty="0" smtClean="0">
                <a:latin typeface="Khmer OS Muol Light" pitchFamily="2" charset="0"/>
                <a:cs typeface="Khmer OS Muol Light" pitchFamily="2" charset="0"/>
              </a:rPr>
              <a:t>ថ្នាក់ក្រោមជាតិ</a:t>
            </a:r>
            <a:endParaRPr lang="en-US" sz="34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4038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pic>
        <p:nvPicPr>
          <p:cNvPr id="5" name="Picture 3" descr="D:\Annual NACD 2015-2016\Pictures 2015\June 26\11412159_464814637011472_6285329105550338976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8373" r="129"/>
          <a:stretch/>
        </p:blipFill>
        <p:spPr bwMode="auto">
          <a:xfrm>
            <a:off x="0" y="2438400"/>
            <a:ext cx="9144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3" y="152400"/>
            <a:ext cx="8877299" cy="3302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km-KH" sz="2800" dirty="0"/>
              <a:t>ក្នុងគោលដៅ អនុវត្តតាមខ្លឹម</a:t>
            </a:r>
            <a:r>
              <a:rPr lang="km-KH" sz="2800" dirty="0" smtClean="0"/>
              <a:t>សារ</a:t>
            </a:r>
            <a:r>
              <a:rPr lang="en-US" sz="1600" dirty="0" smtClean="0"/>
              <a:t> </a:t>
            </a:r>
            <a:r>
              <a:rPr lang="km-KH" sz="2800" dirty="0" smtClean="0"/>
              <a:t>ច្បាប់</a:t>
            </a:r>
            <a:r>
              <a:rPr lang="km-KH" sz="2800" dirty="0"/>
              <a:t>ស្តីពីការត្រួតពិនិត្យគ្រឿងញៀន ក៏ដូចជាដើម្បីពង្រឹងប្រសិទ្ធ</a:t>
            </a:r>
            <a:r>
              <a:rPr lang="km-KH" sz="2800" dirty="0" smtClean="0"/>
              <a:t>ភាពការងារ </a:t>
            </a:r>
            <a:r>
              <a:rPr lang="km-KH" sz="2800" dirty="0"/>
              <a:t>រាជរដ្ឋាភិបាល អាជ្ញាធរជាតិប្រយុទ្ធប្រឆាំងគ្រឿងញៀន បានដាក់</a:t>
            </a:r>
            <a:r>
              <a:rPr lang="km-KH" sz="2800" dirty="0" smtClean="0"/>
              <a:t>ចេញនិង</a:t>
            </a:r>
            <a:r>
              <a:rPr lang="km-KH" sz="2800" dirty="0"/>
              <a:t>កំពុង</a:t>
            </a:r>
            <a:r>
              <a:rPr lang="km-KH" sz="2800" dirty="0" smtClean="0"/>
              <a:t>រៀបចំ</a:t>
            </a:r>
            <a:r>
              <a:rPr lang="en-US" sz="2800" dirty="0" smtClean="0"/>
              <a:t> </a:t>
            </a:r>
            <a:r>
              <a:rPr lang="km-KH" sz="2800" dirty="0" smtClean="0"/>
              <a:t>នូវ</a:t>
            </a:r>
            <a:r>
              <a:rPr lang="km-KH" sz="2800" dirty="0"/>
              <a:t>លិខិត</a:t>
            </a:r>
            <a:r>
              <a:rPr lang="km-KH" sz="2800" dirty="0" smtClean="0"/>
              <a:t>បទដ្ឋានគតិ</a:t>
            </a:r>
            <a:r>
              <a:rPr lang="km-KH" sz="2800" dirty="0"/>
              <a:t>យុត្ត និងបង្កើតយន្តការមួយចំនួន ទាំងនៅថ្នាក់ជាតិ និងថ្នាក់ក្រោម</a:t>
            </a:r>
            <a:r>
              <a:rPr lang="km-KH" sz="2800" dirty="0" smtClean="0"/>
              <a:t>ជាតិ។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4038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683000"/>
            <a:ext cx="8877299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km-KH" sz="2800" dirty="0" smtClean="0"/>
              <a:t>ទោះបីយ៉ាងណាក៏ដោយ លិខិតបទដ្ឋាននិងយន្តការទាំងនេះ នៅពុំទាន់ឆ្លើយតបទៅនឹងសភាពការណ៍ជាក់ស្តែង</a:t>
            </a:r>
            <a:r>
              <a:rPr lang="en-US" sz="2800" dirty="0" smtClean="0"/>
              <a:t> </a:t>
            </a:r>
            <a:r>
              <a:rPr lang="km-KH" sz="2800" dirty="0" smtClean="0"/>
              <a:t>បាននៅឡើយ ពិសេសយន្តការដែលបានបង្កើតហើយមួយចំនួន</a:t>
            </a:r>
            <a:r>
              <a:rPr lang="en-US" sz="1100" dirty="0" smtClean="0"/>
              <a:t> </a:t>
            </a:r>
            <a:r>
              <a:rPr lang="km-KH" sz="2800" dirty="0" smtClean="0"/>
              <a:t>មិនបានដំណើរ</a:t>
            </a:r>
            <a:r>
              <a:rPr lang="en-US" sz="2800" dirty="0" smtClean="0"/>
              <a:t> </a:t>
            </a:r>
            <a:r>
              <a:rPr lang="km-KH" sz="2800" dirty="0" smtClean="0"/>
              <a:t>ការតាមតួនាទីភារកិច្ចរបស់ខ្លួន</a:t>
            </a:r>
            <a:r>
              <a:rPr lang="en-US" sz="2800" dirty="0" smtClean="0"/>
              <a:t> </a:t>
            </a:r>
            <a:r>
              <a:rPr lang="km-KH" sz="2800" dirty="0" smtClean="0"/>
              <a:t>ជាក់ស្តែងដូចជា៖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30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21081"/>
            <a:ext cx="9144000" cy="772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km-KH" sz="2400" spc="50" dirty="0">
                <a:ln w="11430"/>
                <a:latin typeface="Kh Kangrey"/>
                <a:ea typeface="Khmer OS Muol Light" pitchFamily="2" charset="0"/>
                <a:cs typeface="Khmer OS Muol Light" pitchFamily="2" charset="0"/>
              </a:rPr>
              <a:t>សភាពការណ៍គ្រឿងញៀន</a:t>
            </a:r>
            <a:r>
              <a:rPr lang="en-US" sz="2400" spc="50" dirty="0">
                <a:ln w="11430"/>
                <a:latin typeface="Kh Kangrey"/>
                <a:ea typeface="Khmer OS Muol Light" pitchFamily="2" charset="0"/>
                <a:cs typeface="Khmer OS Muol Light" pitchFamily="2" charset="0"/>
              </a:rPr>
              <a:t> </a:t>
            </a:r>
            <a:r>
              <a:rPr lang="km-KH" sz="2400" spc="50" dirty="0">
                <a:ln w="11430"/>
                <a:latin typeface="Kh Kangrey"/>
                <a:ea typeface="Khmer OS Muol Light" pitchFamily="2" charset="0"/>
                <a:cs typeface="Khmer OS Muol Light" pitchFamily="2" charset="0"/>
              </a:rPr>
              <a:t>សកលលោក</a:t>
            </a:r>
            <a:r>
              <a:rPr lang="en-US" sz="2400" spc="50" dirty="0">
                <a:ln w="11430"/>
                <a:latin typeface="Kh Kangrey"/>
                <a:ea typeface="Khmer OS Muol Light" pitchFamily="2" charset="0"/>
                <a:cs typeface="Khmer OS Muol Light" pitchFamily="2" charset="0"/>
              </a:rPr>
              <a:t> </a:t>
            </a:r>
            <a:r>
              <a:rPr lang="km-KH" sz="2400" spc="50" dirty="0">
                <a:ln w="11430"/>
                <a:latin typeface="Kh Kangrey"/>
                <a:ea typeface="Khmer OS Muol Light" pitchFamily="2" charset="0"/>
                <a:cs typeface="Khmer OS Muol Light" pitchFamily="2" charset="0"/>
              </a:rPr>
              <a:t>និង ​ក្នុងតំបន់</a:t>
            </a:r>
            <a:endParaRPr lang="en-US" sz="2400" spc="50" dirty="0">
              <a:ln w="1143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857" y="795201"/>
            <a:ext cx="8938548" cy="5872299"/>
            <a:chOff x="46353" y="-1317596"/>
            <a:chExt cx="8938548" cy="5872299"/>
          </a:xfrm>
        </p:grpSpPr>
        <p:grpSp>
          <p:nvGrpSpPr>
            <p:cNvPr id="4" name="Group 3"/>
            <p:cNvGrpSpPr/>
            <p:nvPr/>
          </p:nvGrpSpPr>
          <p:grpSpPr>
            <a:xfrm>
              <a:off x="46353" y="-1317596"/>
              <a:ext cx="8938548" cy="5872299"/>
              <a:chOff x="-258447" y="-1113035"/>
              <a:chExt cx="8938548" cy="587229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258447" y="-1113035"/>
                <a:ext cx="8938548" cy="3433979"/>
                <a:chOff x="-258447" y="-1224391"/>
                <a:chExt cx="8938548" cy="3482991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-258447" y="-1224391"/>
                  <a:ext cx="8938548" cy="3482991"/>
                  <a:chOff x="41169" y="-1224391"/>
                  <a:chExt cx="5417403" cy="3482991"/>
                </a:xfrm>
              </p:grpSpPr>
              <p:pic>
                <p:nvPicPr>
                  <p:cNvPr id="16" name="Picture 2" descr="http://i.huffpost.com/gen/1581624/thumbs/o-MARIJUANA-facebook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169" y="-1223346"/>
                    <a:ext cx="5385249" cy="348194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" name="Picture 4" descr="http://media.mcclatchydc.com/smedia/2013/05/23/17/20/Bz3pZ.AuSt.91.jpe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51275"/>
                  <a:stretch/>
                </p:blipFill>
                <p:spPr bwMode="auto">
                  <a:xfrm flipH="1">
                    <a:off x="3328688" y="-1224391"/>
                    <a:ext cx="2129884" cy="34829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4" name="Title 1"/>
                <p:cNvSpPr txBox="1">
                  <a:spLocks/>
                </p:cNvSpPr>
                <p:nvPr/>
              </p:nvSpPr>
              <p:spPr>
                <a:xfrm>
                  <a:off x="3112979" y="-1077728"/>
                  <a:ext cx="3810000" cy="6858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algn="ctr">
                    <a:spcBef>
                      <a:spcPct val="0"/>
                    </a:spcBef>
                    <a:defRPr/>
                  </a:pPr>
                  <a:r>
                    <a:rPr lang="km-KH" sz="2800" spc="30" dirty="0" smtClean="0">
                      <a:ln w="12700" cmpd="sng">
                        <a:solidFill>
                          <a:srgbClr val="F79646">
                            <a:satMod val="120000"/>
                            <a:shade val="80000"/>
                          </a:srgbClr>
                        </a:solidFill>
                        <a:prstDash val="solid"/>
                      </a:ln>
                      <a:solidFill>
                        <a:srgbClr val="FFFF00"/>
                      </a:solidFill>
                      <a:effectLst>
                        <a:glow rad="53100">
                          <a:srgbClr val="F79646">
                            <a:satMod val="180000"/>
                            <a:alpha val="30000"/>
                          </a:srgb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  <a:reflection blurRad="6350" stA="55000" endA="300" endPos="45500" dir="5400000" sy="-100000" algn="bl" rotWithShape="0"/>
                      </a:effectLst>
                      <a:latin typeface="Khmer OS Muol Light" pitchFamily="2" charset="0"/>
                      <a:cs typeface="Khmer OS Muol Light" pitchFamily="2" charset="0"/>
                    </a:rPr>
                    <a:t>ដំណាំកញ្ឆា</a:t>
                  </a:r>
                  <a:endParaRPr lang="en-US" sz="2800" spc="30" dirty="0">
                    <a:ln w="12700" cmpd="sng">
                      <a:solidFill>
                        <a:srgbClr val="F79646">
                          <a:satMod val="120000"/>
                          <a:shade val="80000"/>
                        </a:srgb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glow rad="53100">
                        <a:srgbClr val="F79646">
                          <a:satMod val="180000"/>
                          <a:alpha val="3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5000" endA="300" endPos="45500" dir="5400000" sy="-100000" algn="bl" rotWithShape="0"/>
                    </a:effectLst>
                    <a:latin typeface="Khmer OS Muol Light" pitchFamily="2" charset="0"/>
                    <a:cs typeface="Khmer OS Muol Light" pitchFamily="2" charset="0"/>
                  </a:endParaRPr>
                </a:p>
              </p:txBody>
            </p:sp>
          </p:grpSp>
          <p:pic>
            <p:nvPicPr>
              <p:cNvPr id="12" name="Picture 8" descr="ฝิ่น1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1" r="152" b="4282"/>
              <a:stretch/>
            </p:blipFill>
            <p:spPr bwMode="auto">
              <a:xfrm>
                <a:off x="3902735" y="1760282"/>
                <a:ext cx="2321275" cy="299898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028" name="Picture 4" descr="http://www.dw.de/image/0,,17222089_303,0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0"/>
            <a:stretch/>
          </p:blipFill>
          <p:spPr bwMode="auto">
            <a:xfrm>
              <a:off x="60226" y="1552654"/>
              <a:ext cx="4461142" cy="3002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gdb.rferl.org/961C227E-7501-403A-8DF3-F1CE0869A2A1_mw1024_s_n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1" t="19467" r="26592" b="5873"/>
            <a:stretch/>
          </p:blipFill>
          <p:spPr bwMode="auto">
            <a:xfrm>
              <a:off x="6204433" y="1555721"/>
              <a:ext cx="2758584" cy="2998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3124200" y="6103660"/>
            <a:ext cx="37017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km-KH" sz="2800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ដំណាំអាភៀន</a:t>
            </a:r>
            <a:endParaRPr lang="en-US" sz="2800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985551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4" y="97092"/>
            <a:ext cx="8877299" cy="66085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m-KH" sz="2800" dirty="0" smtClean="0"/>
              <a:t>ក្រសួង</a:t>
            </a:r>
            <a:r>
              <a:rPr lang="en-US" sz="2800" dirty="0"/>
              <a:t>-</a:t>
            </a:r>
            <a:r>
              <a:rPr lang="km-KH" sz="2800" dirty="0"/>
              <a:t>ស្ថាប័ន អង្គភាពថ្នាក់ជាតិមួយចំនួន នៅមិនទាន់បានរៀបចំទីកន្លែង និងចាត់តាំង</a:t>
            </a:r>
            <a:r>
              <a:rPr lang="km-KH" sz="2800" dirty="0" smtClean="0"/>
              <a:t>មន្រ្តី ទទួលបន្ទុកកិច្ច</a:t>
            </a:r>
            <a:r>
              <a:rPr lang="km-KH" sz="2800" dirty="0"/>
              <a:t>ការគ្រឿងញៀននៅឡើយ ។ </a:t>
            </a:r>
            <a:endParaRPr lang="km-KH" sz="2800" dirty="0" smtClean="0"/>
          </a:p>
          <a:p>
            <a:pPr algn="just">
              <a:lnSpc>
                <a:spcPct val="150000"/>
              </a:lnSpc>
            </a:pPr>
            <a:r>
              <a:rPr lang="km-KH" sz="2800" dirty="0" smtClean="0"/>
              <a:t>ក្រសួង</a:t>
            </a:r>
            <a:r>
              <a:rPr lang="en-US" sz="2800" dirty="0"/>
              <a:t>-</a:t>
            </a:r>
            <a:r>
              <a:rPr lang="km-KH" sz="2800" dirty="0"/>
              <a:t>ស្ថាប័នមួយចំនួន មានការចាត់តាំងរៀបចំ ប៉ុន្តែមិនបានអនុវត្តឱ្យ</a:t>
            </a:r>
            <a:r>
              <a:rPr lang="km-KH" sz="2800" dirty="0" smtClean="0"/>
              <a:t>បានសកម្ម </a:t>
            </a:r>
            <a:r>
              <a:rPr lang="km-KH" sz="2800" dirty="0"/>
              <a:t>តាមតួនាទី ភារកិច្ចពាក់ព័ន្ធនឹងការទទួលខុសត្រូវរបស់ខ្លួន ។ </a:t>
            </a:r>
            <a:endParaRPr lang="km-KH" sz="2800" dirty="0" smtClean="0"/>
          </a:p>
          <a:p>
            <a:pPr algn="just">
              <a:lnSpc>
                <a:spcPct val="150000"/>
              </a:lnSpc>
            </a:pPr>
            <a:r>
              <a:rPr lang="km-KH" sz="2800" dirty="0" smtClean="0"/>
              <a:t>ជាមួយ</a:t>
            </a:r>
            <a:r>
              <a:rPr lang="km-KH" sz="2800" dirty="0"/>
              <a:t>នេះ អគ្គលេខាធិការដ្</a:t>
            </a:r>
            <a:r>
              <a:rPr lang="km-KH" sz="2800" dirty="0" smtClean="0"/>
              <a:t>ឋាននៃ</a:t>
            </a:r>
            <a:r>
              <a:rPr lang="km-KH" sz="2800" dirty="0"/>
              <a:t>អាជ្ញាធ</a:t>
            </a:r>
            <a:r>
              <a:rPr lang="km-KH" sz="2800" dirty="0" smtClean="0"/>
              <a:t>រជាតិ</a:t>
            </a:r>
            <a:r>
              <a:rPr lang="km-KH" sz="2800" dirty="0"/>
              <a:t>ប្រយុទ្ធប្រឆាំងគ្រឿងញៀន នៅមិនទាន់បានអនុ</a:t>
            </a:r>
            <a:r>
              <a:rPr lang="km-KH" sz="2800" dirty="0" smtClean="0"/>
              <a:t>វត្ត តាម</a:t>
            </a:r>
            <a:r>
              <a:rPr lang="km-KH" sz="2800" dirty="0"/>
              <a:t>តួ</a:t>
            </a:r>
            <a:r>
              <a:rPr lang="km-KH" sz="2800" dirty="0" smtClean="0"/>
              <a:t>នាទី និង</a:t>
            </a:r>
            <a:r>
              <a:rPr lang="km-KH" sz="2800" dirty="0"/>
              <a:t>ភារកិច្ចរបស់</a:t>
            </a:r>
            <a:r>
              <a:rPr lang="km-KH" sz="2800" dirty="0" smtClean="0"/>
              <a:t>ខ្លួនក្នុង</a:t>
            </a:r>
            <a:r>
              <a:rPr lang="km-KH" sz="2800" dirty="0"/>
              <a:t>នាមជាសេនាធិការ </a:t>
            </a:r>
            <a:r>
              <a:rPr lang="km-KH" sz="2800" dirty="0" smtClean="0"/>
              <a:t>និង ជា</a:t>
            </a:r>
            <a:r>
              <a:rPr lang="km-KH" sz="2800" dirty="0"/>
              <a:t>អង្គសម្របសម្រួល </a:t>
            </a:r>
            <a:r>
              <a:rPr lang="km-KH" sz="2800" dirty="0" smtClean="0"/>
              <a:t>បាន​ពេញ</a:t>
            </a:r>
            <a:r>
              <a:rPr lang="km-KH" sz="2800" dirty="0"/>
              <a:t>លេញនៅឡើយ </a:t>
            </a:r>
            <a:r>
              <a:rPr lang="km-KH" sz="2800" dirty="0" smtClean="0"/>
              <a:t>។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4038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04" y="270384"/>
            <a:ext cx="8665496" cy="60542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m-KH" sz="2800" dirty="0" smtClean="0"/>
              <a:t>គ</a:t>
            </a:r>
            <a:r>
              <a:rPr lang="km-KH" sz="2800" dirty="0"/>
              <a:t>ណៈកម្មាធិការត្រួតពិនិត្យគ្រឿង</a:t>
            </a:r>
            <a:r>
              <a:rPr lang="km-KH" sz="2800" dirty="0" smtClean="0"/>
              <a:t>ញៀន រាជ</a:t>
            </a:r>
            <a:r>
              <a:rPr lang="km-KH" sz="2800" dirty="0"/>
              <a:t>ធានី</a:t>
            </a:r>
            <a:r>
              <a:rPr lang="en-US" sz="2800" dirty="0"/>
              <a:t>-</a:t>
            </a:r>
            <a:r>
              <a:rPr lang="km-KH" sz="2800" dirty="0" smtClean="0"/>
              <a:t>ខេត្ត</a:t>
            </a:r>
            <a:r>
              <a:rPr lang="en-US" sz="2800" dirty="0" smtClean="0"/>
              <a:t> </a:t>
            </a:r>
            <a:r>
              <a:rPr lang="km-KH" sz="2800" dirty="0" smtClean="0"/>
              <a:t>ភាគច្រើន</a:t>
            </a:r>
            <a:r>
              <a:rPr lang="en-US" sz="2800" dirty="0" smtClean="0"/>
              <a:t> </a:t>
            </a:r>
            <a:r>
              <a:rPr lang="km-KH" sz="2800" dirty="0" smtClean="0"/>
              <a:t>នៅ</a:t>
            </a:r>
            <a:r>
              <a:rPr lang="km-KH" sz="2800" dirty="0"/>
              <a:t>តែមិនទាន់មានទីតាំងលេខាធិការដ្ឋាន និងមន្រ្តីទទួលខុសត្រូវច្បាស់លាស់នៅឡើយ ។ </a:t>
            </a:r>
            <a:endParaRPr lang="km-KH" sz="2800" dirty="0" smtClean="0"/>
          </a:p>
          <a:p>
            <a:pPr algn="just">
              <a:lnSpc>
                <a:spcPct val="150000"/>
              </a:lnSpc>
            </a:pPr>
            <a:r>
              <a:rPr lang="km-KH" sz="2800" dirty="0" smtClean="0"/>
              <a:t>ជាមួយនេះការ</a:t>
            </a:r>
            <a:r>
              <a:rPr lang="km-KH" sz="2800" dirty="0"/>
              <a:t>ដឹកនាំអនុ</a:t>
            </a:r>
            <a:r>
              <a:rPr lang="km-KH" sz="2800" dirty="0" smtClean="0"/>
              <a:t>វត្ត</a:t>
            </a:r>
            <a:r>
              <a:rPr lang="en-US" sz="1200" dirty="0" smtClean="0"/>
              <a:t> </a:t>
            </a:r>
            <a:r>
              <a:rPr lang="km-KH" sz="2800" dirty="0" smtClean="0"/>
              <a:t>ការងារ</a:t>
            </a:r>
            <a:r>
              <a:rPr lang="km-KH" sz="2800" dirty="0"/>
              <a:t>ប្រយុទ្ធប្រឆាំងគ្រឿង</a:t>
            </a:r>
            <a:r>
              <a:rPr lang="km-KH" sz="2800" dirty="0" smtClean="0"/>
              <a:t>ញៀន​ជាព</a:t>
            </a:r>
            <a:r>
              <a:rPr lang="km-KH" sz="2800" dirty="0"/>
              <a:t>ហុវិស័យក៏មិនទាន់មាន ភាគច្រើនផ្តោតតែលើការងារអនុវត្តច្បាប់ ។ </a:t>
            </a:r>
            <a:endParaRPr lang="km-KH" sz="2800" dirty="0" smtClean="0"/>
          </a:p>
          <a:p>
            <a:pPr algn="just">
              <a:lnSpc>
                <a:spcPct val="150000"/>
              </a:lnSpc>
            </a:pPr>
            <a:r>
              <a:rPr lang="km-KH" sz="2800" dirty="0" smtClean="0"/>
              <a:t>មិន</a:t>
            </a:r>
            <a:r>
              <a:rPr lang="km-KH" sz="2800" dirty="0"/>
              <a:t>មានការ</a:t>
            </a:r>
            <a:r>
              <a:rPr lang="km-KH" sz="2800" dirty="0" smtClean="0"/>
              <a:t>រៀបចំ ក</a:t>
            </a:r>
            <a:r>
              <a:rPr lang="km-KH" sz="2800" dirty="0"/>
              <a:t>សាង</a:t>
            </a:r>
            <a:r>
              <a:rPr lang="km-KH" sz="2800" dirty="0" smtClean="0"/>
              <a:t>ផែនការ ត្រួតពិនិ</a:t>
            </a:r>
            <a:r>
              <a:rPr lang="km-KH" sz="2800" dirty="0"/>
              <a:t>ត្យគ្រឿង</a:t>
            </a:r>
            <a:r>
              <a:rPr lang="km-KH" sz="2800" dirty="0" smtClean="0"/>
              <a:t>ញៀន បែប</a:t>
            </a:r>
            <a:r>
              <a:rPr lang="km-KH" sz="2800" dirty="0"/>
              <a:t>ពហុវិស័យប្រចាំ</a:t>
            </a:r>
            <a:r>
              <a:rPr lang="km-KH" sz="2800" dirty="0" smtClean="0"/>
              <a:t>ឆ្នាំ សម្រាប់</a:t>
            </a:r>
            <a:r>
              <a:rPr lang="km-KH" sz="2800" dirty="0"/>
              <a:t>រាជធានី ខេត្តនីមួយៗ ។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40386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663" y="1295400"/>
            <a:ext cx="9144000" cy="4191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km-K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សន្និដ្ឋាន និងវាយតម្លៃ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8100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/>
          </a:bodyPr>
          <a:lstStyle/>
          <a:p>
            <a:r>
              <a:rPr lang="km-KH" sz="4400" dirty="0" smtClean="0">
                <a:latin typeface="Khmer OS Muol Light" pitchFamily="2" charset="0"/>
                <a:cs typeface="Khmer OS Muol Light" pitchFamily="2" charset="0"/>
              </a:rPr>
              <a:t>ចំណុច</a:t>
            </a:r>
            <a:r>
              <a:rPr lang="km-KH" sz="4400" dirty="0">
                <a:latin typeface="Khmer OS Muol Light" pitchFamily="2" charset="0"/>
                <a:cs typeface="Khmer OS Muol Light" pitchFamily="2" charset="0"/>
              </a:rPr>
              <a:t>ខ្លាំងជាបទ</a:t>
            </a:r>
            <a:r>
              <a:rPr lang="km-KH" sz="4400" dirty="0" smtClean="0">
                <a:latin typeface="Khmer OS Muol Light" pitchFamily="2" charset="0"/>
                <a:cs typeface="Khmer OS Muol Light" pitchFamily="2" charset="0"/>
              </a:rPr>
              <a:t>ពិសោធន៍</a:t>
            </a:r>
            <a:endParaRPr lang="en-US" sz="44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8534400" cy="365125"/>
          </a:xfrm>
        </p:spPr>
        <p:txBody>
          <a:bodyPr/>
          <a:lstStyle/>
          <a:p>
            <a:r>
              <a:rPr lang="km-KH" sz="800" dirty="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8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39700"/>
            <a:ext cx="8839200" cy="6248400"/>
          </a:xfrm>
        </p:spPr>
        <p:txBody>
          <a:bodyPr>
            <a:noAutofit/>
          </a:bodyPr>
          <a:lstStyle/>
          <a:p>
            <a:pPr marL="225425" indent="-225425" algn="just">
              <a:lnSpc>
                <a:spcPct val="160000"/>
              </a:lnSpc>
              <a:buNone/>
            </a:pPr>
            <a:r>
              <a:rPr lang="km-KH" dirty="0"/>
              <a:t>១.គោលនយោបាយដ៏ត្រឹម</a:t>
            </a:r>
            <a:r>
              <a:rPr lang="km-KH" dirty="0" smtClean="0"/>
              <a:t>ត្រូវ​​</a:t>
            </a:r>
            <a:r>
              <a:rPr lang="en-US" dirty="0" smtClean="0"/>
              <a:t> </a:t>
            </a:r>
            <a:r>
              <a:rPr lang="km-KH" dirty="0" smtClean="0"/>
              <a:t>និង</a:t>
            </a:r>
            <a:r>
              <a:rPr lang="km-KH" dirty="0"/>
              <a:t>ច្បាស់លាស់របស់រាជរដ្ឋាភិបា</a:t>
            </a:r>
            <a:r>
              <a:rPr lang="km-KH" dirty="0" smtClean="0"/>
              <a:t>ល  និង  ឆ</a:t>
            </a:r>
            <a:r>
              <a:rPr lang="km-KH" dirty="0"/>
              <a:t>ន្ទៈដ៏មោះមុត ព្រមទាំងការ</a:t>
            </a:r>
            <a:r>
              <a:rPr lang="km-KH" dirty="0" smtClean="0"/>
              <a:t>ទទួលខុសត្រូវ</a:t>
            </a:r>
            <a:r>
              <a:rPr lang="en-US" dirty="0" smtClean="0"/>
              <a:t> </a:t>
            </a:r>
            <a:r>
              <a:rPr lang="km-KH" dirty="0" smtClean="0"/>
              <a:t>របស់</a:t>
            </a:r>
            <a:r>
              <a:rPr lang="km-KH" dirty="0"/>
              <a:t>អាជ្ញាធរជាតិប្រយុទ្ធប្រឆាំងគ្រឿងញៀន និងក្រសួង</a:t>
            </a:r>
            <a:r>
              <a:rPr lang="en-US" dirty="0"/>
              <a:t>-</a:t>
            </a:r>
            <a:r>
              <a:rPr lang="km-KH" dirty="0"/>
              <a:t>ស្ថាប័នពាក់ព័ន្ធ ទាំងនៅថ្នាក់ជាតិ និងថ្នាក់</a:t>
            </a:r>
            <a:r>
              <a:rPr lang="km-KH" dirty="0" smtClean="0"/>
              <a:t>ក្រោមជាតិ </a:t>
            </a:r>
            <a:r>
              <a:rPr lang="km-KH" dirty="0"/>
              <a:t>ក្នុងការប្រយុទ្ធប្រឆាំងគ្រឿងញៀន </a:t>
            </a:r>
            <a:r>
              <a:rPr lang="km-KH" dirty="0" smtClean="0"/>
              <a:t>។</a:t>
            </a:r>
          </a:p>
          <a:p>
            <a:pPr marL="225425" indent="-225425" algn="just">
              <a:lnSpc>
                <a:spcPct val="160000"/>
              </a:lnSpc>
              <a:buNone/>
            </a:pPr>
            <a:endParaRPr lang="en-US" sz="1000" dirty="0" smtClean="0"/>
          </a:p>
          <a:p>
            <a:pPr marL="225425" indent="-225425" algn="just">
              <a:lnSpc>
                <a:spcPct val="160000"/>
              </a:lnSpc>
              <a:buNone/>
            </a:pPr>
            <a:r>
              <a:rPr lang="km-KH" dirty="0" smtClean="0"/>
              <a:t>២. មានយន្តការសម្រាប់</a:t>
            </a:r>
            <a:r>
              <a:rPr lang="en-US" dirty="0" smtClean="0"/>
              <a:t> </a:t>
            </a:r>
            <a:r>
              <a:rPr lang="km-KH" dirty="0" smtClean="0"/>
              <a:t>ការងារប្រយុទ្ធប្រឆាំងគ្រឿងញៀន ទាំងនៅថ្នាក់ជាតិ និងថ្នាក់ក្រោមជាតិ ដែលធ្វើឱ្យ ការងារអប់រំផ្សព្វផ្សាយច្បាប់ស្តីពីការត្រួតពិនិត្យគ្រឿងញៀន បញ្ហានិងផលប៉ះពាល់ដែលបណ្តាលពីគ្រឿងញៀន និងការលើកទឹកចិត្តឱ្យមានការចូលរួម</a:t>
            </a:r>
            <a:r>
              <a:rPr lang="en-US" dirty="0" smtClean="0"/>
              <a:t> </a:t>
            </a:r>
            <a:r>
              <a:rPr lang="km-KH" dirty="0" smtClean="0"/>
              <a:t>និងរាយការណ៍ពីបទល្មើសគ្រឿងញៀនដល់សមត្ថកិច្ច បានរួមចំណែកយ៉ាងសំខាន់ក្នុងការបង្ការ ទប់ស្កាត់ សកម្មភាពប្រព្រឹត្តបទល្មើសគ្រឿងញៀនគ្រប់រូបភាព ។</a:t>
            </a:r>
          </a:p>
          <a:p>
            <a:pPr marL="225425" indent="-225425" algn="just">
              <a:lnSpc>
                <a:spcPct val="160000"/>
              </a:lnSpc>
              <a:buNone/>
            </a:pPr>
            <a:endParaRPr lang="en-US" sz="700" dirty="0" smtClean="0"/>
          </a:p>
          <a:p>
            <a:pPr algn="just">
              <a:lnSpc>
                <a:spcPct val="16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8534400" cy="365125"/>
          </a:xfrm>
        </p:spPr>
        <p:txBody>
          <a:bodyPr/>
          <a:lstStyle/>
          <a:p>
            <a:r>
              <a:rPr lang="km-KH" sz="800" dirty="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67" y="42531"/>
            <a:ext cx="8839200" cy="6381303"/>
          </a:xfrm>
        </p:spPr>
        <p:txBody>
          <a:bodyPr>
            <a:noAutofit/>
          </a:bodyPr>
          <a:lstStyle/>
          <a:p>
            <a:pPr marL="225425" indent="-225425" algn="just">
              <a:lnSpc>
                <a:spcPct val="160000"/>
              </a:lnSpc>
              <a:buNone/>
            </a:pPr>
            <a:r>
              <a:rPr lang="km-KH" sz="2300" dirty="0" smtClean="0"/>
              <a:t>៣. </a:t>
            </a:r>
            <a:r>
              <a:rPr lang="km-KH" sz="2300" dirty="0"/>
              <a:t>យន្តការព្យាបាល ស្តារនីតិសម្បទាអ្នកញៀនគ្រឿងញៀន ត្រូវបានរៀបចំនិងពង្រឹងទាំងសម្រាប់ការផ្ត</a:t>
            </a:r>
            <a:r>
              <a:rPr lang="km-KH" sz="2300" dirty="0" smtClean="0"/>
              <a:t>ល់សេវា</a:t>
            </a:r>
            <a:r>
              <a:rPr lang="en-US" sz="2300" dirty="0" smtClean="0"/>
              <a:t> </a:t>
            </a:r>
            <a:r>
              <a:rPr lang="km-KH" sz="2300" dirty="0" smtClean="0"/>
              <a:t>ក្នុង</a:t>
            </a:r>
            <a:r>
              <a:rPr lang="km-KH" sz="2300" dirty="0"/>
              <a:t>មណ្ឌលបណ្តោះអាសន្ន និងការព្យាបាលដោយផ្អែកលើសហគមន៍ ។ មន្រ្តីពាក់ព័ន្ធនិងបុគ្គលិកសុខាភិបាល គិលានុបដ្ឋាក</a:t>
            </a:r>
            <a:r>
              <a:rPr lang="en-US" sz="2300" dirty="0"/>
              <a:t>-</a:t>
            </a:r>
            <a:r>
              <a:rPr lang="km-KH" sz="2300" dirty="0"/>
              <a:t>គិលានុបដ្ឋាយិកានៃមន្ទីរពេទ្យបង្អែក និងមណ្ឌលសុខភាពមួយ</a:t>
            </a:r>
            <a:r>
              <a:rPr lang="km-KH" sz="2300" dirty="0" smtClean="0"/>
              <a:t>ចំនួនត្រូវ</a:t>
            </a:r>
            <a:r>
              <a:rPr lang="km-KH" sz="2300" dirty="0"/>
              <a:t>បានបណ្តុះបណ្តាល </a:t>
            </a:r>
            <a:r>
              <a:rPr lang="km-KH" sz="2300" dirty="0" smtClean="0"/>
              <a:t>។</a:t>
            </a:r>
          </a:p>
          <a:p>
            <a:pPr marL="225425" indent="-225425" algn="just">
              <a:lnSpc>
                <a:spcPct val="160000"/>
              </a:lnSpc>
              <a:buNone/>
            </a:pPr>
            <a:endParaRPr lang="km-KH" sz="700" dirty="0" smtClean="0"/>
          </a:p>
          <a:p>
            <a:pPr marL="225425" indent="-225425" algn="just">
              <a:lnSpc>
                <a:spcPct val="160000"/>
              </a:lnSpc>
              <a:buNone/>
            </a:pPr>
            <a:r>
              <a:rPr lang="km-KH" sz="2300" dirty="0" smtClean="0"/>
              <a:t>៤.ការ</a:t>
            </a:r>
            <a:r>
              <a:rPr lang="km-KH" sz="2300" dirty="0"/>
              <a:t>ប្រមូលផ្តុំបញ្ញាញាណដឹកនាំផ្ទាល់ជាប្រចាំយ៉ាងហ្មត់ចត់របស់ថ្នាក់ដឹកនាំ ការកែសម្រួល បំពេញបន្ថែម កម្លាំងខ្វះខាតនៅតាមការិយាល័យប្រឆាំងគ្រឿងញៀន រួមជាមួយនឹងការបណ្តុះបណ្តាល និងបំប៉នជំនាញនានា ស្តីពីច្បាប់ស្តីពីការត្រួតពិនិត្យគ្រឿងញៀន នីតិវិធីអនុវត្ត</a:t>
            </a:r>
            <a:r>
              <a:rPr lang="km-KH" sz="2300" dirty="0" smtClean="0"/>
              <a:t>ច្បាប់វិធី</a:t>
            </a:r>
            <a:r>
              <a:rPr lang="km-KH" sz="2300" dirty="0"/>
              <a:t>សាស្រ្តស្រាវជ្រាវបទល្មើស ការកសាងសំណុំរឿង ដល់មន្រ្តីអនុវត្តន៍ច្បាប់ទាំងនៅថ្នាក់ជាតិ ថ្នាក់ខេត្ត</a:t>
            </a:r>
            <a:r>
              <a:rPr lang="en-US" sz="2300" dirty="0"/>
              <a:t>-</a:t>
            </a:r>
            <a:r>
              <a:rPr lang="km-KH" sz="2300" dirty="0"/>
              <a:t>ក្រុង</a:t>
            </a:r>
            <a:r>
              <a:rPr lang="en-US" sz="2300" dirty="0"/>
              <a:t>-</a:t>
            </a:r>
            <a:r>
              <a:rPr lang="km-KH" sz="2300" dirty="0"/>
              <a:t>ស្រុក</a:t>
            </a:r>
            <a:r>
              <a:rPr lang="en-US" sz="2300" dirty="0"/>
              <a:t>-</a:t>
            </a:r>
            <a:r>
              <a:rPr lang="km-KH" sz="2300" dirty="0"/>
              <a:t>ខណ្ឌ និងប៉ុស្តិ៍នគរបាលរដ្ឋបាល ។</a:t>
            </a:r>
            <a:endParaRPr lang="en-US" sz="2300" dirty="0"/>
          </a:p>
          <a:p>
            <a:pPr marL="225425" indent="-225425" algn="just">
              <a:lnSpc>
                <a:spcPct val="160000"/>
              </a:lnSpc>
              <a:buNone/>
            </a:pPr>
            <a:endParaRPr lang="en-US" sz="2300" dirty="0"/>
          </a:p>
          <a:p>
            <a:pPr algn="just">
              <a:lnSpc>
                <a:spcPct val="160000"/>
              </a:lnSpc>
            </a:pPr>
            <a:endParaRPr 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8534400" cy="365125"/>
          </a:xfrm>
        </p:spPr>
        <p:txBody>
          <a:bodyPr/>
          <a:lstStyle/>
          <a:p>
            <a:r>
              <a:rPr lang="km-KH" sz="800" dirty="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01" y="109868"/>
            <a:ext cx="8794899" cy="6629400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None/>
            </a:pPr>
            <a:r>
              <a:rPr lang="km-KH" sz="2600" dirty="0" smtClean="0"/>
              <a:t>៥. </a:t>
            </a:r>
            <a:r>
              <a:rPr lang="km-KH" sz="2600" dirty="0"/>
              <a:t>កិច្ចសហការ</a:t>
            </a:r>
            <a:r>
              <a:rPr lang="km-KH" sz="2600" dirty="0" smtClean="0"/>
              <a:t>ល្អ</a:t>
            </a:r>
            <a:r>
              <a:rPr lang="en-US" sz="2600" dirty="0" smtClean="0"/>
              <a:t> </a:t>
            </a:r>
            <a:r>
              <a:rPr lang="km-KH" sz="2600" dirty="0" smtClean="0"/>
              <a:t>រវាង</a:t>
            </a:r>
            <a:r>
              <a:rPr lang="km-KH" sz="2600" dirty="0"/>
              <a:t>ស្ថាប័នតុលាការជាមួយស្ថាប័នអនុវត្ត</a:t>
            </a:r>
            <a:r>
              <a:rPr lang="km-KH" sz="2600" dirty="0" smtClean="0"/>
              <a:t>ន៍ច្បាប់ បាន</a:t>
            </a:r>
            <a:r>
              <a:rPr lang="km-KH" sz="2600" dirty="0"/>
              <a:t>ជួយដល់ការជម្រះក្តីបទ</a:t>
            </a:r>
            <a:r>
              <a:rPr lang="km-KH" sz="2600" dirty="0" smtClean="0"/>
              <a:t>ល្មើសគ្រឿងញៀន</a:t>
            </a:r>
            <a:r>
              <a:rPr lang="en-US" sz="2600" dirty="0" smtClean="0"/>
              <a:t> </a:t>
            </a:r>
            <a:r>
              <a:rPr lang="km-KH" sz="2600" dirty="0" smtClean="0"/>
              <a:t>កាន់តែ</a:t>
            </a:r>
            <a:r>
              <a:rPr lang="km-KH" sz="2600" dirty="0"/>
              <a:t>មានភាព</a:t>
            </a:r>
            <a:r>
              <a:rPr lang="km-KH" sz="2600" dirty="0" smtClean="0"/>
              <a:t>រលូន</a:t>
            </a:r>
            <a:r>
              <a:rPr lang="en-US" sz="2600" dirty="0" smtClean="0"/>
              <a:t> </a:t>
            </a:r>
            <a:r>
              <a:rPr lang="km-KH" sz="2600" dirty="0" smtClean="0"/>
              <a:t>ព្រម</a:t>
            </a:r>
            <a:r>
              <a:rPr lang="km-KH" sz="2600" dirty="0"/>
              <a:t>ទាំងបានជួយដល់ការតស៊ូបង្រ្កាបបទ</a:t>
            </a:r>
            <a:r>
              <a:rPr lang="km-KH" sz="2600" dirty="0" smtClean="0"/>
              <a:t>ល្មើសគ្រឿងញៀន</a:t>
            </a:r>
            <a:r>
              <a:rPr lang="en-US" sz="2600" dirty="0" smtClean="0"/>
              <a:t> </a:t>
            </a:r>
            <a:r>
              <a:rPr lang="km-KH" sz="2600" dirty="0" smtClean="0"/>
              <a:t>ទទួល</a:t>
            </a:r>
            <a:r>
              <a:rPr lang="km-KH" sz="2600" dirty="0"/>
              <a:t>បានលទ្ធ</a:t>
            </a:r>
            <a:r>
              <a:rPr lang="km-KH" sz="2600" dirty="0" smtClean="0"/>
              <a:t>ផលកាន់តែ</a:t>
            </a:r>
            <a:r>
              <a:rPr lang="km-KH" sz="2600" dirty="0"/>
              <a:t>ល្អប្រសើរ </a:t>
            </a:r>
            <a:r>
              <a:rPr lang="km-KH" sz="2600" dirty="0" smtClean="0"/>
              <a:t>។</a:t>
            </a:r>
          </a:p>
          <a:p>
            <a:pPr marL="285750" indent="-285750" algn="just">
              <a:lnSpc>
                <a:spcPct val="150000"/>
              </a:lnSpc>
              <a:buNone/>
            </a:pPr>
            <a:endParaRPr lang="km-KH" sz="2600" dirty="0" smtClean="0"/>
          </a:p>
          <a:p>
            <a:pPr marL="285750" indent="-285750" algn="just">
              <a:lnSpc>
                <a:spcPct val="150000"/>
              </a:lnSpc>
              <a:buNone/>
            </a:pPr>
            <a:r>
              <a:rPr lang="km-KH" sz="2600" dirty="0" smtClean="0"/>
              <a:t>៦. </a:t>
            </a:r>
            <a:r>
              <a:rPr lang="km-KH" sz="2600" dirty="0"/>
              <a:t>កិច្ចសហប្រតិបត្តិការតាមគ្រប់រូបភាព ទាំងក្របខណ្ឌទ្វេភាគី ត្រីភាគី អនុតំបន់ តំបន់ និងពិភពលោក </a:t>
            </a:r>
            <a:r>
              <a:rPr lang="km-KH" sz="2600" dirty="0" smtClean="0"/>
              <a:t>ត្រូវបាន</a:t>
            </a:r>
            <a:r>
              <a:rPr lang="km-KH" sz="2600" dirty="0"/>
              <a:t>ពង្រឹង និងពង្រីក ជាពិសេសកិច្ចសហប្រតិបត្តិ</a:t>
            </a:r>
            <a:r>
              <a:rPr lang="km-KH" sz="2600" dirty="0" smtClean="0"/>
              <a:t>ការ</a:t>
            </a:r>
            <a:r>
              <a:rPr lang="en-US" sz="2600" dirty="0" smtClean="0"/>
              <a:t> </a:t>
            </a:r>
            <a:r>
              <a:rPr lang="km-KH" sz="2600" dirty="0" smtClean="0"/>
              <a:t>ទ្វេភាគី </a:t>
            </a:r>
            <a:r>
              <a:rPr lang="km-KH" sz="2600" dirty="0"/>
              <a:t>ជាមួយភាគីឡាវ ថៃ វៀតណា</a:t>
            </a:r>
            <a:r>
              <a:rPr lang="km-KH" sz="2600" dirty="0" smtClean="0"/>
              <a:t>ម ។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8534400" cy="365125"/>
          </a:xfrm>
        </p:spPr>
        <p:txBody>
          <a:bodyPr/>
          <a:lstStyle/>
          <a:p>
            <a:r>
              <a:rPr lang="km-KH" sz="800" dirty="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01" y="109868"/>
            <a:ext cx="8839200" cy="6629400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None/>
            </a:pPr>
            <a:endParaRPr lang="km-KH" sz="2600" dirty="0" smtClean="0"/>
          </a:p>
          <a:p>
            <a:pPr marL="285750" indent="-285750" algn="just">
              <a:lnSpc>
                <a:spcPct val="150000"/>
              </a:lnSpc>
              <a:buNone/>
            </a:pPr>
            <a:r>
              <a:rPr lang="km-KH" sz="2600" dirty="0" smtClean="0"/>
              <a:t>៧. </a:t>
            </a:r>
            <a:r>
              <a:rPr lang="km-KH" sz="2600" dirty="0"/>
              <a:t>យន្តការពហុវិស័</a:t>
            </a:r>
            <a:r>
              <a:rPr lang="km-KH" sz="2600" dirty="0" smtClean="0"/>
              <a:t>យ</a:t>
            </a:r>
            <a:r>
              <a:rPr lang="en-US" sz="2600" dirty="0" smtClean="0"/>
              <a:t> </a:t>
            </a:r>
            <a:r>
              <a:rPr lang="km-KH" sz="2600" dirty="0" smtClean="0"/>
              <a:t>ក្នុង</a:t>
            </a:r>
            <a:r>
              <a:rPr lang="km-KH" sz="2600" dirty="0"/>
              <a:t>ការត្រួតពិនិត្យគ្រឿង</a:t>
            </a:r>
            <a:r>
              <a:rPr lang="km-KH" sz="2600" dirty="0" smtClean="0"/>
              <a:t>ញៀន</a:t>
            </a:r>
            <a:r>
              <a:rPr lang="en-US" sz="2600" dirty="0" smtClean="0"/>
              <a:t> </a:t>
            </a:r>
            <a:r>
              <a:rPr lang="km-KH" sz="2600" dirty="0" smtClean="0"/>
              <a:t>ត្រូវ</a:t>
            </a:r>
            <a:r>
              <a:rPr lang="km-KH" sz="2600" dirty="0"/>
              <a:t>បាន</a:t>
            </a:r>
            <a:r>
              <a:rPr lang="km-KH" sz="2600" dirty="0" smtClean="0"/>
              <a:t>ពង្រឹងទាំង</a:t>
            </a:r>
            <a:r>
              <a:rPr lang="km-KH" sz="2600" dirty="0"/>
              <a:t>នៅថ្នាក់ជាតិ និងថ្នាក់ក្រោមជាតិ ។ សមត្ថភាពនិងប្រសិទ្ធភាពនៃស្ថាប័នសេនាធិ</a:t>
            </a:r>
            <a:r>
              <a:rPr lang="km-KH" sz="2600" dirty="0" smtClean="0"/>
              <a:t>ការ</a:t>
            </a:r>
            <a:r>
              <a:rPr lang="en-US" sz="2600" dirty="0" smtClean="0"/>
              <a:t> </a:t>
            </a:r>
            <a:r>
              <a:rPr lang="km-KH" sz="2600" dirty="0" smtClean="0"/>
              <a:t>ក៏</a:t>
            </a:r>
            <a:r>
              <a:rPr lang="km-KH" sz="2600" dirty="0"/>
              <a:t>ត្រូវបានលើកកម្ពស់ និងជំរុញឱ្យអនុវត្តនូវផែនការ</a:t>
            </a:r>
            <a:r>
              <a:rPr lang="km-KH" sz="2600" dirty="0" smtClean="0"/>
              <a:t>ជាតិស្</a:t>
            </a:r>
            <a:r>
              <a:rPr lang="km-KH" sz="2600" dirty="0"/>
              <a:t>តីពី</a:t>
            </a:r>
            <a:r>
              <a:rPr lang="km-KH" sz="2600" dirty="0" smtClean="0"/>
              <a:t>ការត្រួត</a:t>
            </a:r>
            <a:r>
              <a:rPr lang="km-KH" sz="2600" dirty="0"/>
              <a:t>ពិនិត្យគ្រឿងញៀន ផែនការប្រៀបសមរភូមិប្រឆាំងបទល្មើសគ្រឿង</a:t>
            </a:r>
            <a:r>
              <a:rPr lang="km-KH" sz="2600" dirty="0" smtClean="0"/>
              <a:t>ញៀន</a:t>
            </a:r>
            <a:r>
              <a:rPr lang="en-US" sz="2600" dirty="0" smtClean="0"/>
              <a:t> </a:t>
            </a:r>
            <a:r>
              <a:rPr lang="km-KH" sz="2600" dirty="0" smtClean="0"/>
              <a:t>និង</a:t>
            </a:r>
            <a:r>
              <a:rPr lang="km-KH" sz="2600" dirty="0"/>
              <a:t>អនុវត្តនូវគោលនយោបាយ</a:t>
            </a:r>
            <a:r>
              <a:rPr lang="km-KH" sz="2600" dirty="0" smtClean="0"/>
              <a:t>ភូមិ-ឃុំ</a:t>
            </a:r>
            <a:r>
              <a:rPr lang="km-KH" sz="2600" dirty="0"/>
              <a:t>មានសុវត្ថិ</a:t>
            </a:r>
            <a:r>
              <a:rPr lang="km-KH" sz="2600" dirty="0" smtClean="0"/>
              <a:t>ភាព</a:t>
            </a:r>
            <a:r>
              <a:rPr lang="en-US" sz="2600" dirty="0" smtClean="0"/>
              <a:t> </a:t>
            </a:r>
            <a:r>
              <a:rPr lang="km-KH" sz="2600" dirty="0" smtClean="0"/>
              <a:t>ធ្វើ</a:t>
            </a:r>
            <a:r>
              <a:rPr lang="km-KH" sz="2600" dirty="0"/>
              <a:t>ឱ្យទទួលបានលទ្ធផលល្អគួរកត់សម្គា</a:t>
            </a:r>
            <a:r>
              <a:rPr lang="km-KH" sz="2600" dirty="0" smtClean="0"/>
              <a:t>ល់។  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8534400" cy="365125"/>
          </a:xfrm>
        </p:spPr>
        <p:txBody>
          <a:bodyPr/>
          <a:lstStyle/>
          <a:p>
            <a:r>
              <a:rPr lang="km-KH" sz="800" dirty="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latin typeface="Khmer OS Muol Light" pitchFamily="2" charset="0"/>
                <a:cs typeface="Khmer OS Muol Light" pitchFamily="2" charset="0"/>
              </a:rPr>
              <a:t>ចំណុចខ្សោយ</a:t>
            </a:r>
            <a:endParaRPr lang="en-US" sz="4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8534400" cy="365125"/>
          </a:xfrm>
        </p:spPr>
        <p:txBody>
          <a:bodyPr/>
          <a:lstStyle/>
          <a:p>
            <a:r>
              <a:rPr lang="km-KH" sz="800" dirty="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7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98" y="152400"/>
            <a:ext cx="8991600" cy="6400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m-KH" sz="2600" dirty="0" smtClean="0"/>
              <a:t>ការ</a:t>
            </a:r>
            <a:r>
              <a:rPr lang="km-KH" sz="2600" dirty="0"/>
              <a:t>ទទួលខុសត្រូវ និងការចូលរួមរបស់ក្រសួង ស្ថាប័ន ជាសមាជិកមួយចំនួននៃ អ.ជ.ប.គ.ញ មិន</a:t>
            </a:r>
            <a:r>
              <a:rPr lang="km-KH" sz="2600" dirty="0" smtClean="0"/>
              <a:t>ទាន់សកម្ម</a:t>
            </a:r>
            <a:r>
              <a:rPr lang="en-US" sz="2600" dirty="0" smtClean="0"/>
              <a:t> </a:t>
            </a:r>
            <a:r>
              <a:rPr lang="km-KH" sz="2600" dirty="0" smtClean="0"/>
              <a:t>តាម</a:t>
            </a:r>
            <a:r>
              <a:rPr lang="km-KH" sz="2600" dirty="0"/>
              <a:t>តួ</a:t>
            </a:r>
            <a:r>
              <a:rPr lang="km-KH" sz="2600" dirty="0" smtClean="0"/>
              <a:t>នាទីនិងភារ</a:t>
            </a:r>
            <a:r>
              <a:rPr lang="km-KH" sz="2600" dirty="0"/>
              <a:t>កិច្ចរបស់</a:t>
            </a:r>
            <a:r>
              <a:rPr lang="km-KH" sz="2600" dirty="0" smtClean="0"/>
              <a:t>ខ្លួន</a:t>
            </a:r>
          </a:p>
          <a:p>
            <a:pPr>
              <a:lnSpc>
                <a:spcPct val="150000"/>
              </a:lnSpc>
            </a:pPr>
            <a:endParaRPr lang="km-KH" sz="1200" dirty="0" smtClean="0"/>
          </a:p>
          <a:p>
            <a:pPr algn="just">
              <a:lnSpc>
                <a:spcPct val="150000"/>
              </a:lnSpc>
            </a:pPr>
            <a:r>
              <a:rPr lang="km-KH" sz="2600" dirty="0" smtClean="0"/>
              <a:t>លិខិត</a:t>
            </a:r>
            <a:r>
              <a:rPr lang="km-KH" sz="2600" dirty="0"/>
              <a:t>បទដ្ឋានគតិយុត្ត </a:t>
            </a:r>
            <a:r>
              <a:rPr lang="km-KH" sz="2600" dirty="0" smtClean="0"/>
              <a:t>   ដែល</a:t>
            </a:r>
            <a:r>
              <a:rPr lang="km-KH" sz="2600" dirty="0"/>
              <a:t>បានប្បញ្ញត្តិនៅក្នុងច្បាប់ស្តីពីការត្រួតពិនិត្យគ្រឿងញៀន នៅមិនទាន់រៀបចំឱ្យ បានគ្រប់គ្រាន់នៅឡើយ ។ ជាមួយគ្នានេះ ការអនុវត្តខ្លឹមសារច្បាប់ស្តីពីការត្រួតពិនិត្យគ្រឿងញៀន មិនទាន់</a:t>
            </a:r>
            <a:r>
              <a:rPr lang="km-KH" sz="2600" dirty="0" smtClean="0"/>
              <a:t>បានអនុ</a:t>
            </a:r>
            <a:r>
              <a:rPr lang="km-KH" sz="2600" dirty="0"/>
              <a:t>វត្តឱ្យបានពេញលេញ </a:t>
            </a:r>
            <a:endParaRPr lang="km-KH" sz="2600" dirty="0" smtClean="0"/>
          </a:p>
          <a:p>
            <a:pPr>
              <a:lnSpc>
                <a:spcPct val="150000"/>
              </a:lnSpc>
            </a:pPr>
            <a:endParaRPr lang="km-KH" sz="1050" dirty="0" smtClean="0"/>
          </a:p>
          <a:p>
            <a:pPr algn="just">
              <a:lnSpc>
                <a:spcPct val="150000"/>
              </a:lnSpc>
            </a:pPr>
            <a:r>
              <a:rPr lang="km-KH" sz="2600" dirty="0" smtClean="0"/>
              <a:t>យន្ត</a:t>
            </a:r>
            <a:r>
              <a:rPr lang="km-KH" sz="2600" dirty="0"/>
              <a:t>ការត្រួតពិនិត្យគ្រឿង</a:t>
            </a:r>
            <a:r>
              <a:rPr lang="km-KH" sz="2600" dirty="0" smtClean="0"/>
              <a:t>ញៀន នៅ</a:t>
            </a:r>
            <a:r>
              <a:rPr lang="km-KH" sz="2600" dirty="0"/>
              <a:t>ថ្នាក់ក្រោមជាតិមិនទាន់រឹងមាំ និងមិនទាន់មានរចនាសម្ព័ន្ធច្បាស់លាស់ ។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8534400" cy="365125"/>
          </a:xfrm>
        </p:spPr>
        <p:txBody>
          <a:bodyPr/>
          <a:lstStyle/>
          <a:p>
            <a:r>
              <a:rPr lang="km-KH" sz="800" dirty="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400" y="3124200"/>
            <a:ext cx="9128760" cy="3725273"/>
            <a:chOff x="25400" y="3124200"/>
            <a:chExt cx="9128760" cy="3725273"/>
          </a:xfrm>
        </p:grpSpPr>
        <p:pic>
          <p:nvPicPr>
            <p:cNvPr id="1026" name="Picture 2" descr="https://upload.wikimedia.org/wikipedia/commons/thumb/6/64/HeroinWorld-en.svg/855px-HeroinWorld-en.sv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4" t="6309" r="10722" b="34091"/>
            <a:stretch/>
          </p:blipFill>
          <p:spPr bwMode="auto">
            <a:xfrm>
              <a:off x="25400" y="3124200"/>
              <a:ext cx="9128760" cy="372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048864" y="4028768"/>
              <a:ext cx="19812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km-KH" b="1" cap="none" spc="50" dirty="0" smtClean="0">
                  <a:ln w="11430"/>
                  <a:solidFill>
                    <a:srgbClr val="FFC000"/>
                  </a:solidFill>
                  <a:latin typeface="Khmer OS Muol Light" pitchFamily="2" charset="0"/>
                  <a:cs typeface="Khmer OS Muol Light" pitchFamily="2" charset="0"/>
                </a:rPr>
                <a:t>អឌ្ឍចន្ទមាស</a:t>
              </a:r>
              <a:endParaRPr lang="en-US" b="1" cap="none" spc="50" dirty="0">
                <a:ln w="11430"/>
                <a:solidFill>
                  <a:srgbClr val="FFC000"/>
                </a:solidFill>
                <a:latin typeface="Khmer OS Muol Light" pitchFamily="2" charset="0"/>
                <a:cs typeface="Khmer OS Muol Light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72096" y="4497068"/>
              <a:ext cx="19812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km-KH" b="1" cap="none" spc="50" dirty="0" smtClean="0">
                  <a:ln w="11430"/>
                  <a:solidFill>
                    <a:srgbClr val="FFC000"/>
                  </a:solidFill>
                  <a:latin typeface="Khmer OS Muol Light" pitchFamily="2" charset="0"/>
                  <a:cs typeface="Khmer OS Muol Light" pitchFamily="2" charset="0"/>
                </a:rPr>
                <a:t>ត្រីកោណន្ទមាស</a:t>
              </a:r>
              <a:endParaRPr lang="en-US" b="1" cap="none" spc="50" dirty="0">
                <a:ln w="11430"/>
                <a:solidFill>
                  <a:srgbClr val="FFC000"/>
                </a:solidFill>
                <a:latin typeface="Khmer OS Muol Light" pitchFamily="2" charset="0"/>
                <a:cs typeface="Khmer OS Muol Light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5181600"/>
              <a:ext cx="228600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km-KH" b="1" cap="none" spc="50" dirty="0" smtClean="0">
                  <a:ln w="11430"/>
                  <a:solidFill>
                    <a:srgbClr val="FFC000"/>
                  </a:solidFill>
                  <a:latin typeface="Khmer OS Muol Light" pitchFamily="2" charset="0"/>
                  <a:cs typeface="Khmer OS Muol Light" pitchFamily="2" charset="0"/>
                </a:rPr>
                <a:t>អាមេរិកខាងត្បូង</a:t>
              </a:r>
              <a:endParaRPr lang="en-US" b="1" cap="none" spc="50" dirty="0">
                <a:ln w="11430"/>
                <a:solidFill>
                  <a:srgbClr val="FFC000"/>
                </a:solidFill>
                <a:latin typeface="Khmer OS Muol Light" pitchFamily="2" charset="0"/>
                <a:cs typeface="Khmer OS Muol Light" pitchFamily="2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985551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68" y="0"/>
            <a:ext cx="8839200" cy="4201146"/>
          </a:xfrm>
        </p:spPr>
        <p:txBody>
          <a:bodyPr>
            <a:normAutofit/>
          </a:bodyPr>
          <a:lstStyle/>
          <a:p>
            <a:pPr marL="166688" indent="-166688" algn="just">
              <a:lnSpc>
                <a:spcPct val="150000"/>
              </a:lnSpc>
            </a:pPr>
            <a:r>
              <a:rPr lang="km-KH" sz="2200" dirty="0" smtClean="0"/>
              <a:t>ឆ្នាំ</a:t>
            </a:r>
            <a:r>
              <a:rPr lang="km-KH" sz="2200" dirty="0"/>
              <a:t>២០១៥នេះ​ ក៏ដូចជាបណ្តាឆ្នាំមុនៗដែរពិភពលោក</a:t>
            </a:r>
            <a:r>
              <a:rPr lang="km-KH" sz="2200" dirty="0" smtClean="0"/>
              <a:t>ទាំង​មូល</a:t>
            </a:r>
            <a:r>
              <a:rPr lang="km-KH" sz="2200" dirty="0"/>
              <a:t>នៅតែទទួលរងនូវឥទ្ធិពលនៃការផលិត ការចរាចរណ៍គ្រឿងញៀន</a:t>
            </a:r>
            <a:r>
              <a:rPr lang="km-KH" sz="2200" dirty="0" smtClean="0"/>
              <a:t>ពីតំបន់</a:t>
            </a:r>
            <a:r>
              <a:rPr lang="km-KH" sz="2200" dirty="0"/>
              <a:t>សំខាន់ៗ ដូចជា </a:t>
            </a:r>
            <a:r>
              <a:rPr lang="km-KH" sz="2200" dirty="0" smtClean="0"/>
              <a:t>តំបន់​អា</a:t>
            </a:r>
            <a:r>
              <a:rPr lang="km-KH" sz="2200" dirty="0"/>
              <a:t>មេរិកខាងត្បូង តំបន់អាហ្វ្រិក តំបន់អឌ្ឍចន្ទមាស និង តំបន់ត្រីកោណមាស </a:t>
            </a:r>
            <a:r>
              <a:rPr lang="km-KH" sz="2200" dirty="0" smtClean="0"/>
              <a:t>។</a:t>
            </a:r>
            <a:endParaRPr lang="en-US" sz="2200" dirty="0" smtClean="0"/>
          </a:p>
          <a:p>
            <a:pPr marL="166688" indent="-166688" algn="just">
              <a:lnSpc>
                <a:spcPct val="150000"/>
              </a:lnSpc>
            </a:pPr>
            <a:r>
              <a:rPr lang="km-KH" sz="2200" dirty="0"/>
              <a:t>ពិភពលោកក៏បាននិងកំពុងប្រឈមជាមួយ នឹងការប្រើបំពានសារធាតុញៀនថ្មី ដែលមានឥទ្ធិពលលើប្រព័ន្ធសរសៃប្រសាទ</a:t>
            </a:r>
            <a:r>
              <a:rPr lang="en-US" sz="2000" dirty="0"/>
              <a:t>(New Psychoactive Substances)</a:t>
            </a:r>
            <a:r>
              <a:rPr lang="km-KH" sz="2200" dirty="0"/>
              <a:t> ហើយដែលសារធាតុនេះ ពុំទាន់មានចែងនៅក្នុងតារាងឧបសម្ព័ន្ធនៃអនុសញ្ញារបស់​អង្គការសហប្រជាជាតិស្តីពីសារធាតុមានឥទ្ធិពលលើប្រព័ន្ធសរសៃប្រសាទឆ្នាំ១៩៧១ នៅឡើយ ។</a:t>
            </a:r>
            <a:endParaRPr lang="en-US" sz="2200" dirty="0"/>
          </a:p>
          <a:p>
            <a:pPr marL="166688" indent="-166688" algn="just">
              <a:lnSpc>
                <a:spcPct val="150000"/>
              </a:lnSpc>
            </a:pPr>
            <a:endParaRPr lang="km-KH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4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2232" y="1524000"/>
            <a:ext cx="8839200" cy="2677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8" indent="-166688" algn="just"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540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52400"/>
            <a:ext cx="8763000" cy="6248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sz="2600" dirty="0" smtClean="0"/>
              <a:t>ខេត្ត</a:t>
            </a:r>
            <a:r>
              <a:rPr lang="km-KH" sz="2600" dirty="0"/>
              <a:t>ជាប់ព្រំ</a:t>
            </a:r>
            <a:r>
              <a:rPr lang="km-KH" sz="2600" dirty="0" smtClean="0"/>
              <a:t>ដែន ដែល</a:t>
            </a:r>
            <a:r>
              <a:rPr lang="km-KH" sz="2600" dirty="0"/>
              <a:t>មានការិយាល័យទំនាក់ទំនងព្រំដែន មិនទាន់បានយកចិត្តទុកដាក់ក្នុងការរៀបចំ</a:t>
            </a:r>
            <a:r>
              <a:rPr lang="km-KH" sz="2600" dirty="0" smtClean="0"/>
              <a:t>គ្រប់គ្រង</a:t>
            </a:r>
            <a:r>
              <a:rPr lang="km-KH" sz="2600" dirty="0"/>
              <a:t>ដឹកនាំ កន្លែង</a:t>
            </a:r>
            <a:r>
              <a:rPr lang="km-KH" sz="2600" dirty="0" smtClean="0"/>
              <a:t>ខ្លះនៅមិន</a:t>
            </a:r>
            <a:r>
              <a:rPr lang="km-KH" sz="2600" dirty="0"/>
              <a:t>ទាន់មានទីតាំង </a:t>
            </a:r>
          </a:p>
          <a:p>
            <a:pPr>
              <a:lnSpc>
                <a:spcPct val="150000"/>
              </a:lnSpc>
            </a:pPr>
            <a:endParaRPr lang="en-US" sz="1050" dirty="0"/>
          </a:p>
          <a:p>
            <a:pPr>
              <a:lnSpc>
                <a:spcPct val="150000"/>
              </a:lnSpc>
            </a:pPr>
            <a:r>
              <a:rPr lang="km-KH" sz="2600" dirty="0" smtClean="0"/>
              <a:t>កិច្ច</a:t>
            </a:r>
            <a:r>
              <a:rPr lang="km-KH" sz="2600" dirty="0"/>
              <a:t>ព្រម</a:t>
            </a:r>
            <a:r>
              <a:rPr lang="km-KH" sz="2600" dirty="0" smtClean="0"/>
              <a:t>ព្រៀង ដែល</a:t>
            </a:r>
            <a:r>
              <a:rPr lang="km-KH" sz="2600" dirty="0"/>
              <a:t>បានចុះហត្ថលេខាជាមួយប្រទេសជាប់ព្រំដែន សុទ្ធតែមាន</a:t>
            </a:r>
            <a:r>
              <a:rPr lang="km-KH" sz="2600" dirty="0" smtClean="0"/>
              <a:t>ចែង​ អំពី</a:t>
            </a:r>
            <a:r>
              <a:rPr lang="km-KH" sz="2600" dirty="0"/>
              <a:t>ការកសាងភូមិ  ឃុំ សហគមន៍គ្មានគ្រឿងញៀន នៅតាមព្រំដែន ប៉ុន្តែជាក់ស្តែងមិនទាន់បានអនុវត្តនៅឡើយ </a:t>
            </a:r>
          </a:p>
          <a:p>
            <a:pPr>
              <a:lnSpc>
                <a:spcPct val="150000"/>
              </a:lnSpc>
            </a:pPr>
            <a:endParaRPr lang="en-US" sz="1100" dirty="0"/>
          </a:p>
          <a:p>
            <a:pPr>
              <a:lnSpc>
                <a:spcPct val="150000"/>
              </a:lnSpc>
            </a:pPr>
            <a:r>
              <a:rPr lang="km-KH" sz="2600" dirty="0" smtClean="0"/>
              <a:t>គ</a:t>
            </a:r>
            <a:r>
              <a:rPr lang="km-KH" sz="2600" dirty="0"/>
              <a:t>ណៈកម្មការចម្រុះដោះស្រាយបញ្ហាគ្រឿង</a:t>
            </a:r>
            <a:r>
              <a:rPr lang="km-KH" sz="2600" dirty="0" smtClean="0"/>
              <a:t>ញៀន នៅ</a:t>
            </a:r>
            <a:r>
              <a:rPr lang="km-KH" sz="2600" dirty="0"/>
              <a:t>ខេត្ត</a:t>
            </a:r>
            <a:r>
              <a:rPr lang="km-KH" sz="2600" dirty="0" smtClean="0"/>
              <a:t>ជាប់ព្រំដែន កម្ពុ</a:t>
            </a:r>
            <a:r>
              <a:rPr lang="km-KH" sz="2600" dirty="0"/>
              <a:t>ជា</a:t>
            </a:r>
            <a:r>
              <a:rPr lang="en-US" sz="2600" dirty="0"/>
              <a:t>-</a:t>
            </a:r>
            <a:r>
              <a:rPr lang="km-KH" sz="2600" dirty="0"/>
              <a:t>ឡាវ មិនទាន់បំពេញតួនាទី ភារកិច្ច ឱ្យបានសកម្ម ។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8534400" cy="365125"/>
          </a:xfrm>
        </p:spPr>
        <p:txBody>
          <a:bodyPr/>
          <a:lstStyle/>
          <a:p>
            <a:r>
              <a:rPr lang="km-KH" sz="800" dirty="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19200"/>
            <a:ext cx="9144000" cy="4572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km-K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ទិសដៅ</a:t>
            </a:r>
            <a:r>
              <a:rPr lang="km-K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ការងារ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</a:br>
            <a:r>
              <a:rPr lang="km-K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ត្រួត</a:t>
            </a:r>
            <a:r>
              <a:rPr lang="km-K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ពិនិត្</a:t>
            </a:r>
            <a:r>
              <a:rPr lang="km-K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យគ្រឿងញៀន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</a:br>
            <a:r>
              <a:rPr lang="km-K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ឆ្នាំ២០១៦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8100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65101"/>
            <a:ext cx="8864600" cy="6388100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km-KH" sz="2800" b="1" dirty="0" smtClean="0"/>
              <a:t>១. ការ</a:t>
            </a:r>
            <a:r>
              <a:rPr lang="km-KH" sz="2800" b="1" dirty="0"/>
              <a:t>អប់រំ ផ្សព្វផ្សាយ បង្ការ ទប់ស្កាត់ និងបដិសេធគ្រឿងញៀន </a:t>
            </a:r>
            <a:r>
              <a:rPr lang="km-KH" sz="2800" b="1" dirty="0" smtClean="0"/>
              <a:t>៖</a:t>
            </a:r>
          </a:p>
          <a:p>
            <a:pPr algn="just">
              <a:lnSpc>
                <a:spcPct val="150000"/>
              </a:lnSpc>
            </a:pPr>
            <a:endParaRPr lang="km-KH" sz="1000" dirty="0" smtClean="0"/>
          </a:p>
          <a:p>
            <a:pPr marL="177800" indent="-177800" algn="just">
              <a:lnSpc>
                <a:spcPct val="150000"/>
              </a:lnSpc>
            </a:pPr>
            <a:r>
              <a:rPr lang="km-KH" sz="2800" dirty="0" smtClean="0"/>
              <a:t>ជំរុញការអប់រំផ្សព្វផ្សាយ តាមគ្រប់រូបភាពជាប្រចាំ ដល់មុខសញ្ញាងាយរងគ្រោះ ពិសេសមាតាបិតា និង សិស្សដែលគេចសាលា  គោលដៅ និងភូមិសាស្រ្តដែលងាយកើតមានបទល្មើសគ្រឿងញៀន</a:t>
            </a:r>
            <a:endParaRPr lang="en-US" sz="2800" dirty="0" smtClean="0"/>
          </a:p>
          <a:p>
            <a:pPr marL="177800" indent="-177800" algn="just">
              <a:lnSpc>
                <a:spcPct val="150000"/>
              </a:lnSpc>
            </a:pPr>
            <a:endParaRPr lang="en-US" sz="800" dirty="0" smtClean="0"/>
          </a:p>
          <a:p>
            <a:pPr marL="177800" indent="-177800" algn="just">
              <a:lnSpc>
                <a:spcPct val="150000"/>
              </a:lnSpc>
            </a:pPr>
            <a:r>
              <a:rPr lang="km-KH" sz="2800" dirty="0" smtClean="0"/>
              <a:t>ជំរុញ លើកទឹកចិត្ត និងបំផុសដល់ក្រសួង</a:t>
            </a:r>
            <a:r>
              <a:rPr lang="en-US" sz="2800" dirty="0" smtClean="0"/>
              <a:t>-</a:t>
            </a:r>
            <a:r>
              <a:rPr lang="km-KH" sz="2800" dirty="0" smtClean="0"/>
              <a:t>ស្ថាប័ន វិស័យសាសនា និង</a:t>
            </a:r>
            <a:r>
              <a:rPr lang="en-US" sz="2800" dirty="0" smtClean="0"/>
              <a:t>  </a:t>
            </a:r>
            <a:r>
              <a:rPr lang="km-KH" sz="2800" dirty="0" smtClean="0"/>
              <a:t>វិស័យឯកជនឱ្យចូលរួមឱ្យបានសកម្ម និងផុលផុសជាប្រចាំក្នុងការរៀបចំកម្មវិធី និងសកម្មភាពផ្សេងៗ ដូចជាការដាក់សារលើផលិតផល</a:t>
            </a:r>
            <a:r>
              <a:rPr lang="en-US" sz="2800" dirty="0" smtClean="0"/>
              <a:t> </a:t>
            </a:r>
            <a:r>
              <a:rPr lang="km-KH" sz="2800" dirty="0" smtClean="0"/>
              <a:t>ការផលិតឯកសារអប់រំ កម្មវិធីប្រឡងគូរគំនូរ តែងកំណាព្យ កីឡា ។ល។ ដើម្បីធ្វើឱ្យមានការសិក្សា ស្រាវជ្រាវ ស្វែងយល់ពីផលប៉ះពាល់និងគ្រោះថ្នាក់នៃគ្រឿងញៀន ទាំងសម្រាប់សិស្សានុសិស្ស ក្រុមងាយរងគ្រោះ និងប្រជាជនទូទៅ ។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8100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76200"/>
            <a:ext cx="8864600" cy="64008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km-KH" sz="2700" b="1" dirty="0"/>
              <a:t>២</a:t>
            </a:r>
            <a:r>
              <a:rPr lang="km-KH" sz="2700" b="1" dirty="0" smtClean="0"/>
              <a:t>. </a:t>
            </a:r>
            <a:r>
              <a:rPr lang="km-KH" sz="2700" b="1" dirty="0"/>
              <a:t>ការព្យាបាល ស្តារនីតិសម្បទា បណ្តុះបណ្តាលវិជ្ជាជី</a:t>
            </a:r>
            <a:r>
              <a:rPr lang="km-KH" sz="2700" b="1" dirty="0" smtClean="0"/>
              <a:t>វៈនិង</a:t>
            </a:r>
            <a:r>
              <a:rPr lang="km-KH" sz="2700" b="1" dirty="0"/>
              <a:t>សមាហរណកម្ម ៖</a:t>
            </a:r>
            <a:endParaRPr lang="en-US" sz="2700" b="1" dirty="0"/>
          </a:p>
          <a:p>
            <a:pPr marL="0" indent="0">
              <a:lnSpc>
                <a:spcPct val="150000"/>
              </a:lnSpc>
              <a:buNone/>
            </a:pPr>
            <a:r>
              <a:rPr lang="km-KH" b="1" dirty="0" smtClean="0"/>
              <a:t>សម្រាប់</a:t>
            </a:r>
            <a:r>
              <a:rPr lang="km-KH" b="1" dirty="0"/>
              <a:t>មណ្ឌលបណ្តោះអាសន្នអប់រំ បន្សាប ព្យាបាល និងស្តារនីតិសម្បទា ៖ 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km-KH" dirty="0"/>
              <a:t>ពង្រឹង និងលើកកម្ពស់សមត្ថភាព ទាំងលើការគ្រប់គ្រង និងការផ្តល់សេវា សំដៅធ្វើយ៉ាងណាឱ្យមាន ភាពទាក់ទាញចង់មកទទួលការព្យាបាលពីសំណាក់អាណាព្យាបាល និងជនរងគ្រោះ 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km-KH" dirty="0"/>
              <a:t>ពង្រឹង និងលើកកម្ពស់គុណភាពសេវាវេជ្ជសាស្រ្ត សំដៅធ្វើយ៉ាងណាឱ្យការបន្សាប និងព្យាបាលជន រងគ្រោះមានប្រសិទ្ធភាព វិលទៅត្រឡប់ទៅសុខភាពល្អឡើងវិញ ទាំងផ្លូវកាយនិងផ្លូវចិត្ត ដើម្បីត្រៀម ខ្លួនទទួលការស្តារនីតិសម្បទា បណ្តុះបណ្តាលវិជ្ជាជីវៈ និងសមាហរណកម្ម 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km-KH" dirty="0"/>
              <a:t>រៀបចំបង្កើត និងពង្រឹងយន្តការគាំទ្រ ដែលមានការចូលរួមពីគ្រប់សមាសភាពពាក់ព័ន្ធក្នុងមូលដ្ឋាន ដើម្បីឱ្យមានការគាំទ្រដល់ដំណើរការស្តារនីតិសម្បទា បណ្តុះបណ្តាលវិជ្ជាជីវៈ និងសមាហរណកម្ម ដើម្បីធានាថា អ្នករងគ្រោះដោយគ្រឿងញៀនបានទទួលនូវជំនាញ ការងារ និងរស់នៅក្នុងសហគមន៍ ដោយភាពកក់ក្តៅ និងមិនវិលត្រឡប់ទៅរកការប្រើប្រាស់គ្រឿងញៀនឡើងវិញ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8100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04" y="76200"/>
            <a:ext cx="8967840" cy="6324599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km-KH" sz="9200" b="1" dirty="0"/>
              <a:t>២</a:t>
            </a:r>
            <a:r>
              <a:rPr lang="km-KH" sz="9200" b="1" dirty="0" smtClean="0"/>
              <a:t>. </a:t>
            </a:r>
            <a:r>
              <a:rPr lang="km-KH" sz="9200" b="1" dirty="0"/>
              <a:t>ការព្យាបាល ស្តារនីតិសម្បទា បណ្តុះបណ្តាលវិជ្ជាជីវៈ និងសមាហរណកម្ម ៖</a:t>
            </a:r>
            <a:endParaRPr lang="en-US" sz="9200" dirty="0"/>
          </a:p>
          <a:p>
            <a:pPr marL="0" indent="0">
              <a:lnSpc>
                <a:spcPct val="150000"/>
              </a:lnSpc>
              <a:buNone/>
            </a:pPr>
            <a:endParaRPr lang="km-KH" sz="1400" b="1" dirty="0" smtClean="0"/>
          </a:p>
          <a:p>
            <a:pPr marL="225425" indent="-225425">
              <a:lnSpc>
                <a:spcPct val="150000"/>
              </a:lnSpc>
              <a:buNone/>
            </a:pPr>
            <a:r>
              <a:rPr lang="km-KH" sz="8000" b="1" dirty="0" smtClean="0"/>
              <a:t>សម្រាប់</a:t>
            </a:r>
            <a:r>
              <a:rPr lang="km-KH" sz="8000" b="1" dirty="0"/>
              <a:t>ការព្យាបាលអ្នកញៀនគ្រឿងញៀនដោយផ្អែកលើសហគមន៍ ៖</a:t>
            </a:r>
            <a:endParaRPr lang="en-US" sz="8000" dirty="0"/>
          </a:p>
          <a:p>
            <a:pPr marL="225425" lvl="0" indent="-225425">
              <a:lnSpc>
                <a:spcPct val="150000"/>
              </a:lnSpc>
            </a:pPr>
            <a:r>
              <a:rPr lang="km-KH" sz="8000" dirty="0"/>
              <a:t>រៀបចំ និងពង្រឹងសមត្ថភាពមណ្ឌលសុខភាព និងមន្ទីរពេទ្យបង្អែក សំដៅធ្វើយ៉ាងណាឱ្យមាន</a:t>
            </a:r>
            <a:r>
              <a:rPr lang="km-KH" sz="8000" dirty="0" smtClean="0"/>
              <a:t>ភាពទាក់</a:t>
            </a:r>
            <a:r>
              <a:rPr lang="km-KH" sz="8000" dirty="0"/>
              <a:t>ទាញ និងទំនុកចិត្តពីជនរងគ្រោះ និងអាណាព្យាបាល</a:t>
            </a:r>
            <a:endParaRPr lang="en-US" sz="8000" dirty="0"/>
          </a:p>
          <a:p>
            <a:pPr marL="225425" lvl="0" indent="-225425">
              <a:lnSpc>
                <a:spcPct val="150000"/>
              </a:lnSpc>
            </a:pPr>
            <a:r>
              <a:rPr lang="km-KH" sz="8000" dirty="0"/>
              <a:t>បំផុស និងជំរុញឱ្យមានការចូលរួមនិងការគាំទ្រពីសំណាក់អាជ្ញាធរមូលដ្ឋាន និងអ្នកពាក់ព័ន្ធ (នគរ បាល នាយកសាលា មេឃុំ .......)</a:t>
            </a:r>
            <a:endParaRPr lang="en-US" sz="8000" dirty="0"/>
          </a:p>
          <a:p>
            <a:pPr marL="225425" lvl="0" indent="-225425">
              <a:lnSpc>
                <a:spcPct val="150000"/>
              </a:lnSpc>
            </a:pPr>
            <a:r>
              <a:rPr lang="km-KH" sz="8000" dirty="0"/>
              <a:t>បំផុស លើកទឹកចិត្ត និងជំរុញឱ្យមានការចូលរួមនិងការគាំទ្រពីសំណាក់សហគមន៍​ (មាតាបិតា ជន ប៉ះពាល់គ្រឿងញៀន ....... )</a:t>
            </a:r>
            <a:endParaRPr lang="en-US" sz="8000" dirty="0"/>
          </a:p>
          <a:p>
            <a:pPr marL="225425" indent="-225425">
              <a:lnSpc>
                <a:spcPct val="150000"/>
              </a:lnSpc>
            </a:pPr>
            <a:r>
              <a:rPr lang="km-KH" sz="8000" dirty="0" smtClean="0"/>
              <a:t>កៀរគរ</a:t>
            </a:r>
            <a:r>
              <a:rPr lang="km-KH" sz="8000" dirty="0"/>
              <a:t>ឱ្យមានការចូលរួម និងគាំទ្រពីសហគមន៍ជាតិ និងអន្តរជាតិ</a:t>
            </a:r>
            <a:endParaRPr lang="en-US" sz="8000" dirty="0"/>
          </a:p>
          <a:p>
            <a:pPr marL="225425" indent="-225425">
              <a:lnSpc>
                <a:spcPct val="150000"/>
              </a:lnSpc>
            </a:pPr>
            <a:r>
              <a:rPr lang="km-KH" sz="8000" dirty="0" smtClean="0"/>
              <a:t>ចាត់</a:t>
            </a:r>
            <a:r>
              <a:rPr lang="km-KH" sz="8000" dirty="0"/>
              <a:t>វិធានការបន្តថែទាំសុខភាពអ្នកដែលបានចាកចេញពីគ្រឿងញៀន ព្រមទាំងបន្តពង្រឹងកិច្ចសហ</a:t>
            </a:r>
            <a:r>
              <a:rPr lang="km-KH" sz="8000" dirty="0" smtClean="0"/>
              <a:t>ការរវាងអាជ្ញា</a:t>
            </a:r>
            <a:r>
              <a:rPr lang="km-KH" sz="8000" dirty="0"/>
              <a:t>ធរជាតិប្រយុទ្ធប្រឆាំងគ្រឿងញៀន និងអាជ្ញាធរជាតិប្រយុទ្ធនឹង</a:t>
            </a:r>
            <a:r>
              <a:rPr lang="km-KH" sz="8000" dirty="0" smtClean="0"/>
              <a:t>ជំងឺ អេ</a:t>
            </a:r>
            <a:r>
              <a:rPr lang="km-KH" sz="8000" dirty="0"/>
              <a:t>ដ</a:t>
            </a:r>
            <a:r>
              <a:rPr lang="km-KH" sz="8000" dirty="0" smtClean="0"/>
              <a:t>ស៍ និង</a:t>
            </a:r>
            <a:r>
              <a:rPr lang="km-KH" sz="8000" dirty="0"/>
              <a:t>អង្គការជាដៃគូ ដើម្បីដោះស្រាយ បញ្ហាគ្រឿងញៀន និងមេរោគអេដស៍ ជំងឺអេដស៍ </a:t>
            </a:r>
            <a:endParaRPr lang="en-US" sz="8000" dirty="0"/>
          </a:p>
          <a:p>
            <a:pPr marL="225425" indent="-225425">
              <a:lnSpc>
                <a:spcPct val="150000"/>
              </a:lnSpc>
            </a:pPr>
            <a:r>
              <a:rPr lang="km-KH" sz="8000" dirty="0" smtClean="0"/>
              <a:t>រៀបចំ</a:t>
            </a:r>
            <a:r>
              <a:rPr lang="km-KH" sz="8000" dirty="0"/>
              <a:t>កម្មវិធីផ្តល់សេវាព្យាបាលពិរុទ្ធជន</a:t>
            </a:r>
            <a:r>
              <a:rPr lang="en-US" sz="8000" dirty="0"/>
              <a:t>-</a:t>
            </a:r>
            <a:r>
              <a:rPr lang="km-KH" sz="8000" dirty="0"/>
              <a:t>ទណ្ឌិតញៀនគ្រឿង</a:t>
            </a:r>
            <a:r>
              <a:rPr lang="km-KH" sz="8000" dirty="0" smtClean="0"/>
              <a:t>ញៀនដែល</a:t>
            </a:r>
            <a:r>
              <a:rPr lang="km-KH" sz="8000" dirty="0"/>
              <a:t>កំពុងនៅក្នុងពន្ធនាគារ </a:t>
            </a:r>
            <a:r>
              <a:rPr lang="km-KH" sz="8000" dirty="0" smtClean="0"/>
              <a:t>។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8100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" y="86833"/>
            <a:ext cx="8991600" cy="6477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sz="2200" b="1" dirty="0"/>
              <a:t>៣. ការពង្រឹងប្រសិទ្ធភាពស្ថាប័នអនុវត្តន៍ច្បាប់</a:t>
            </a:r>
            <a:r>
              <a:rPr lang="km-KH" sz="2200" dirty="0"/>
              <a:t> </a:t>
            </a:r>
            <a:endParaRPr lang="km-KH" sz="2200" dirty="0" smtClean="0"/>
          </a:p>
          <a:p>
            <a:pPr marL="166688" indent="-166688">
              <a:lnSpc>
                <a:spcPct val="150000"/>
              </a:lnSpc>
              <a:buNone/>
            </a:pPr>
            <a:r>
              <a:rPr lang="en-US" sz="2200" dirty="0" smtClean="0"/>
              <a:t>-</a:t>
            </a:r>
            <a:r>
              <a:rPr lang="km-KH" sz="2200" dirty="0" smtClean="0"/>
              <a:t> ចាត់</a:t>
            </a:r>
            <a:r>
              <a:rPr lang="km-KH" sz="2200" dirty="0"/>
              <a:t>វិធានការគ្រប់បែបយ៉ាងតាមផ្លូវច្បាប់ និងរដ្ឋបាល ដើម្បីប្រឆាំងការផលិត ការដាំដុះ ការចម្រាញ់ ការ ចរាចរជួញដូរ ការស្តុក</a:t>
            </a:r>
            <a:r>
              <a:rPr lang="km-KH" sz="2200" dirty="0" smtClean="0"/>
              <a:t>ទុកនិង</a:t>
            </a:r>
            <a:r>
              <a:rPr lang="km-KH" sz="2200" dirty="0"/>
              <a:t>ប្រើប្រាស់គ្រឿងញៀន ចាប់ពីរូបភាពតូចតាចរហូតដល់រូបភាពធំៗ </a:t>
            </a:r>
            <a:endParaRPr lang="en-US" sz="2200" dirty="0"/>
          </a:p>
          <a:p>
            <a:pPr marL="166688" indent="-166688">
              <a:lnSpc>
                <a:spcPct val="150000"/>
              </a:lnSpc>
              <a:buNone/>
            </a:pPr>
            <a:r>
              <a:rPr lang="en-US" sz="2200" dirty="0" smtClean="0"/>
              <a:t>-</a:t>
            </a:r>
            <a:r>
              <a:rPr lang="km-KH" sz="2200" dirty="0" smtClean="0"/>
              <a:t> លើក</a:t>
            </a:r>
            <a:r>
              <a:rPr lang="km-KH" sz="2200" dirty="0"/>
              <a:t>កម្ពស់គុណភាពនៃការអនុវត្តច្បាប់ ដើម្បីបំផ្លាញអង្គការចាត់តាំងឧក្រិដ្ឋជនគ្រឿងញៀនឆ្លងដែន ដោយ សហការជិតស្និទ្ធជាមួយប្រទេសជិតខាងនិងអន្តរជាតិ ដើម្បីរួមគ្នាបង្រ្កាបឧបាយកលថ្មីរបស់ពួកឧក្រិដ្ឋជន</a:t>
            </a:r>
            <a:r>
              <a:rPr lang="km-KH" sz="2200" dirty="0" smtClean="0"/>
              <a:t>គ្រឿងញៀន </a:t>
            </a:r>
            <a:endParaRPr lang="en-US" sz="2200" dirty="0"/>
          </a:p>
          <a:p>
            <a:pPr marL="166688" indent="-166688">
              <a:lnSpc>
                <a:spcPct val="150000"/>
              </a:lnSpc>
              <a:buNone/>
            </a:pPr>
            <a:r>
              <a:rPr lang="en-US" sz="2200" dirty="0" smtClean="0"/>
              <a:t>-</a:t>
            </a:r>
            <a:r>
              <a:rPr lang="km-KH" sz="2200" dirty="0" smtClean="0"/>
              <a:t> រៀបចំ</a:t>
            </a:r>
            <a:r>
              <a:rPr lang="km-KH" sz="2200" dirty="0"/>
              <a:t>វគ្គបណ្តុះបណ្តាលដល់មន្រ្តីអនុវត្តន៍ច្បាប់ចាប់ពីថ្នាក់ជាតិរហូតដល់មូលដ្ឋានស្តីពីច្បាប់ និង </a:t>
            </a:r>
            <a:r>
              <a:rPr lang="km-KH" sz="2200" dirty="0" smtClean="0"/>
              <a:t>ឯក ទេស</a:t>
            </a:r>
            <a:r>
              <a:rPr lang="km-KH" sz="2200" dirty="0"/>
              <a:t>ជំនាញប្រតិបត្តិការប្រយុទ្ធប្រឆាំងគ្រឿងញៀន ព្រមទាំងនីតិវិធីក្នុងការកសាងសំណុំរឿងបញ្ជូនទៅតុលាការ </a:t>
            </a:r>
            <a:endParaRPr lang="en-US" sz="2200" dirty="0"/>
          </a:p>
          <a:p>
            <a:pPr marL="166688" indent="-166688">
              <a:lnSpc>
                <a:spcPct val="150000"/>
              </a:lnSpc>
              <a:buNone/>
            </a:pPr>
            <a:r>
              <a:rPr lang="en-US" sz="2200" dirty="0" smtClean="0"/>
              <a:t>-</a:t>
            </a:r>
            <a:r>
              <a:rPr lang="km-KH" sz="2200" dirty="0" smtClean="0"/>
              <a:t> ក</a:t>
            </a:r>
            <a:r>
              <a:rPr lang="km-KH" sz="2200" dirty="0"/>
              <a:t>សាងសមត្ថភាពដល់មន្រ្តីនគរបាលយុត្តិធម៌ដើម្បីមានសមត្ថភាពចូលរួម និងការពារសំណុំរឿង ក្នុងពេល បើកសវនាការរឿងក្តីគ្រឿងញៀន និងព្រហ្មទណ្ឌ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7338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6702"/>
            <a:ext cx="8991600" cy="649649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sz="2000" b="1" dirty="0"/>
              <a:t>៣. ការពង្រឹងប្រសិទ្ធភាពស្ថាប័នអនុវត្តន៍ច្បាប់</a:t>
            </a:r>
            <a:r>
              <a:rPr lang="km-KH" sz="2000" dirty="0"/>
              <a:t> </a:t>
            </a:r>
            <a:r>
              <a:rPr lang="km-KH" sz="2000" dirty="0" smtClean="0"/>
              <a:t>(ត)</a:t>
            </a:r>
          </a:p>
          <a:p>
            <a:pPr marL="0" indent="0">
              <a:lnSpc>
                <a:spcPct val="150000"/>
              </a:lnSpc>
              <a:buNone/>
            </a:pPr>
            <a:endParaRPr lang="km-KH" sz="500" dirty="0" smtClean="0"/>
          </a:p>
          <a:p>
            <a:pPr marL="225425" indent="-225425">
              <a:lnSpc>
                <a:spcPct val="150000"/>
              </a:lnSpc>
              <a:buNone/>
            </a:pPr>
            <a:r>
              <a:rPr lang="en-US" sz="2000" dirty="0" smtClean="0"/>
              <a:t>-</a:t>
            </a:r>
            <a:r>
              <a:rPr lang="km-KH" sz="2000" dirty="0" smtClean="0"/>
              <a:t> ពង្រឹង</a:t>
            </a:r>
            <a:r>
              <a:rPr lang="km-KH" sz="2000" dirty="0"/>
              <a:t>ការយល់ដឹង សមត្ថភាព ឆន្ទៈ គុណធម៌ វិជ្ជាជីវៈនិងការទទួលខុសត្រូវនៃស្ថាប័នអនុវត្តន៍ច្បាប់ សំដៅបង្កើនគុណភាពនិងកាត់បន្ថយភាពអសកម្មនានា ដែលជាការមិនស្មោះត្រង់ចំពោះវិជ្ជាជីវៈ និងការទទួលខុសត្រូវ</a:t>
            </a:r>
            <a:endParaRPr lang="en-US" sz="2000" dirty="0"/>
          </a:p>
          <a:p>
            <a:pPr marL="225425" indent="-225425">
              <a:lnSpc>
                <a:spcPct val="150000"/>
              </a:lnSpc>
              <a:buNone/>
            </a:pPr>
            <a:r>
              <a:rPr lang="km-KH" sz="2000" dirty="0" smtClean="0"/>
              <a:t>- ពង្រឹង</a:t>
            </a:r>
            <a:r>
              <a:rPr lang="km-KH" sz="2000" dirty="0"/>
              <a:t>យន្តការចូលរួមនិងពង្រឹងសមត្ថភាពមន្រ្តីអនុវត្តន៍ច្បាប់ក្នុងការកសាងសំណុំរឿង ដើម្បីដាក់ទោសជន ល្មើសឱ្យបានត្រឹមត្រូវថែមទៀត ស្របតាមខ្លឹមសារនៃច្បាប់ស្តីពីការត្រួតពិនិត្យគ្រឿងញៀន និងការកែទម្រង់ប្រព័ន្ធ តុលាការ </a:t>
            </a:r>
            <a:endParaRPr lang="en-US" sz="2000" dirty="0"/>
          </a:p>
          <a:p>
            <a:pPr marL="225425" indent="-225425">
              <a:lnSpc>
                <a:spcPct val="150000"/>
              </a:lnSpc>
              <a:buNone/>
            </a:pPr>
            <a:r>
              <a:rPr lang="en-US" sz="2000" dirty="0" smtClean="0"/>
              <a:t>-</a:t>
            </a:r>
            <a:r>
              <a:rPr lang="km-KH" sz="2000" dirty="0" smtClean="0"/>
              <a:t> បន្ត</a:t>
            </a:r>
            <a:r>
              <a:rPr lang="km-KH" sz="2000" dirty="0"/>
              <a:t>អនុវត្តវប្បធម៌ពិគ្រោះ ពិភាក្សារវាងស្ថាប័នតុលាការ ព្រះរាជអាជ្ញា ជាមួយអង្គភាពប្រតិបត្តិច្បាប់ (នគរ</a:t>
            </a:r>
            <a:r>
              <a:rPr lang="en-US" sz="2000" dirty="0"/>
              <a:t>-</a:t>
            </a:r>
            <a:r>
              <a:rPr lang="km-KH" sz="2000" dirty="0"/>
              <a:t> បាល និងអាវុធហត្ថ) ដើម្បីឱ្យកិច្ចសហការក្នុងការអនុវត្តក្រមនីតិវិធីព្រហ្មទណ្ឌ កាន់តែមានដំណើរការរលូន កាត់ បន្ថយឱកាសគេចវេសពីការផ្តន្ទាទោសរបស់ជនល្មើសឱ្យកាន់តែតិច </a:t>
            </a:r>
            <a:endParaRPr lang="en-US" sz="2000" dirty="0"/>
          </a:p>
          <a:p>
            <a:pPr marL="225425" indent="-225425">
              <a:lnSpc>
                <a:spcPct val="150000"/>
              </a:lnSpc>
              <a:buNone/>
            </a:pPr>
            <a:r>
              <a:rPr lang="en-US" sz="2000" dirty="0" smtClean="0"/>
              <a:t>-</a:t>
            </a:r>
            <a:r>
              <a:rPr lang="km-KH" sz="2000" dirty="0" smtClean="0"/>
              <a:t> ជំរុញ</a:t>
            </a:r>
            <a:r>
              <a:rPr lang="km-KH" sz="2000" dirty="0"/>
              <a:t>ឱ្យមានកិច្ចប្រជុំប្រចាំខែនៅបណ្តាខេត្ត ដើម្បីរិះរកនីតិវិធីដាក់បន្ទុក បន្ថែមស្ថានទម្ងន់ទោសដល់</a:t>
            </a:r>
            <a:r>
              <a:rPr lang="km-KH" sz="2000" dirty="0" smtClean="0"/>
              <a:t>ពួកមេខ្លោង </a:t>
            </a:r>
            <a:r>
              <a:rPr lang="km-KH" sz="2000" dirty="0"/>
              <a:t>និងបណ្តាញចែកចាយជួញដូរគ្រឿងញៀន ។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7338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34" y="145304"/>
            <a:ext cx="8896929" cy="62554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sz="2300" b="1" dirty="0"/>
              <a:t>៤. ការត្រួតពិនិត្យសារធាតុគីមីផ្សំ ៖ </a:t>
            </a:r>
            <a:endParaRPr lang="en-US" sz="2300" dirty="0"/>
          </a:p>
          <a:p>
            <a:pPr marL="233363" indent="-180975">
              <a:lnSpc>
                <a:spcPct val="150000"/>
              </a:lnSpc>
            </a:pPr>
            <a:r>
              <a:rPr lang="km-KH" sz="2300" dirty="0"/>
              <a:t>រៀបចំយន្តការជាក់លាក់និងបទដ្ឋានចាំបាច់នានា ជាមួយក្រសួង</a:t>
            </a:r>
            <a:r>
              <a:rPr lang="en-US" sz="2300" dirty="0"/>
              <a:t>-</a:t>
            </a:r>
            <a:r>
              <a:rPr lang="km-KH" sz="2300" dirty="0"/>
              <a:t>ស្ថាប័នពាក់ព័ន្ធ និងធ្វើការបណ្តុះបណ្តាល ដើម្បី</a:t>
            </a:r>
            <a:r>
              <a:rPr lang="km-KH" sz="2300" dirty="0" smtClean="0"/>
              <a:t>គ្រប់គ្រងត្រួត</a:t>
            </a:r>
            <a:r>
              <a:rPr lang="km-KH" sz="2300" dirty="0"/>
              <a:t>ពិនិត្យ ទប់ស្កាត់ការបង្វែរសារធាតុគីមី</a:t>
            </a:r>
            <a:r>
              <a:rPr lang="km-KH" sz="2300" dirty="0" smtClean="0"/>
              <a:t>ផ្សំកុំ</a:t>
            </a:r>
            <a:r>
              <a:rPr lang="km-KH" sz="2300" dirty="0"/>
              <a:t>ឱ្យយកទៅសំយោគផលិតជាគ្រឿងញៀនខុស</a:t>
            </a:r>
            <a:r>
              <a:rPr lang="km-KH" sz="2300" dirty="0" smtClean="0"/>
              <a:t>ច្បាប់។</a:t>
            </a:r>
            <a:endParaRPr lang="en-US" sz="23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3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km-KH" sz="2300" b="1" dirty="0" smtClean="0"/>
              <a:t>៥. </a:t>
            </a:r>
            <a:r>
              <a:rPr lang="km-KH" sz="2300" b="1" dirty="0"/>
              <a:t>កិច្ចសហប្រតិបត្តិការអន្តរជាតិជាមួយប្រទេសជាប់ព្រំដែន ៖</a:t>
            </a:r>
            <a:endParaRPr lang="en-US" sz="2300" dirty="0"/>
          </a:p>
          <a:p>
            <a:pPr marL="117475" indent="-117475">
              <a:lnSpc>
                <a:spcPct val="150000"/>
              </a:lnSpc>
            </a:pPr>
            <a:r>
              <a:rPr lang="km-KH" sz="2300" dirty="0"/>
              <a:t>ផ្តល់អាទិភាពនៃកិច្ចសហប្រតិបត្តិការទ្វេភាគី ពិសេសកិច្ចសហប្រតិបត្តិការត្រួតពិនិត្យគ្រឿងញៀន ព្រំដែន កម្ពុជា</a:t>
            </a:r>
            <a:r>
              <a:rPr lang="en-US" sz="2300" dirty="0"/>
              <a:t>-</a:t>
            </a:r>
            <a:r>
              <a:rPr lang="km-KH" sz="2300" dirty="0"/>
              <a:t>ឡាវ និងគម្រោងសុវត្ថិភាពទន្លេមេគង្គ</a:t>
            </a:r>
            <a:endParaRPr lang="en-US" sz="2300" dirty="0"/>
          </a:p>
          <a:p>
            <a:pPr marL="117475" indent="-117475">
              <a:lnSpc>
                <a:spcPct val="150000"/>
              </a:lnSpc>
            </a:pPr>
            <a:r>
              <a:rPr lang="km-KH" sz="2300" dirty="0"/>
              <a:t>ជំរុញការអនុវត្តខ្លឹមសារកិច្ចព្រមព្រៀង ដើម្បីកសាង ភូមិ</a:t>
            </a:r>
            <a:r>
              <a:rPr lang="en-US" sz="2300" dirty="0"/>
              <a:t>-</a:t>
            </a:r>
            <a:r>
              <a:rPr lang="km-KH" sz="2300" dirty="0"/>
              <a:t>ឃុំ និងសហគមន៍ ជាប់ព្រំដែនគ្មានគ្រឿងញៀន និងបន្តពង្រឹងយន្តការការិយាល័យទំនាក់ទំនងព្រដែន </a:t>
            </a:r>
            <a:r>
              <a:rPr lang="en-US" sz="2300" dirty="0"/>
              <a:t>(BLO) </a:t>
            </a:r>
            <a:r>
              <a:rPr lang="km-KH" sz="2300" dirty="0"/>
              <a:t>រវាងប្រទេសកម្ពុជា</a:t>
            </a:r>
            <a:r>
              <a:rPr lang="en-US" sz="2300" dirty="0"/>
              <a:t>-</a:t>
            </a:r>
            <a:r>
              <a:rPr lang="km-KH" sz="2300" dirty="0"/>
              <a:t>ឡាវ</a:t>
            </a:r>
            <a:r>
              <a:rPr lang="en-US" sz="2300" dirty="0"/>
              <a:t>-</a:t>
            </a:r>
            <a:r>
              <a:rPr lang="km-KH" sz="2300" dirty="0"/>
              <a:t>ថៃ និងវៀតណាម </a:t>
            </a:r>
            <a:r>
              <a:rPr lang="km-KH" sz="2300" dirty="0" smtClean="0"/>
              <a:t>។  </a:t>
            </a:r>
            <a:endParaRPr lang="km-KH" sz="2300" b="1" dirty="0" smtClean="0"/>
          </a:p>
          <a:p>
            <a:pPr>
              <a:lnSpc>
                <a:spcPct val="150000"/>
              </a:lnSpc>
            </a:pPr>
            <a:endParaRPr 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7338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35" y="3024965"/>
            <a:ext cx="8896929" cy="3547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en-US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68" y="304800"/>
            <a:ext cx="8896928" cy="5486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km-KH" b="1" dirty="0" smtClean="0"/>
              <a:t>៦. </a:t>
            </a:r>
            <a:r>
              <a:rPr lang="km-KH" b="1" dirty="0"/>
              <a:t>កិច្ចសហប្រតិបត្តិការអន្តរជាតិជាមួយបណ្តាប្រទេសក្នុងតំបន់ និងដៃគូអភិវឌ្ឍន៍នានា </a:t>
            </a:r>
            <a:r>
              <a:rPr lang="km-KH" b="1" dirty="0" smtClean="0"/>
              <a:t>៖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/>
          </a:p>
          <a:p>
            <a:pPr indent="-176213">
              <a:lnSpc>
                <a:spcPct val="150000"/>
              </a:lnSpc>
            </a:pPr>
            <a:r>
              <a:rPr lang="km-KH" dirty="0" smtClean="0"/>
              <a:t>បន្ត</a:t>
            </a:r>
            <a:r>
              <a:rPr lang="km-KH" dirty="0"/>
              <a:t>ចូលរួមអនុវត្តតាមស្មារតីអនុសញ្ញា និងពិធីសារអង្គារសហប្រជាជាតិ និងបន្តចូលរួមកិច្ចសហប្រតិបត្តិការ ជាមួយគ្រប់យន្តការ  អនុតំបន់ តំបន់ អន្តរជាតិ និងដៃគូអភិវឌ្ឍន៍ </a:t>
            </a:r>
            <a:endParaRPr lang="en-US" dirty="0"/>
          </a:p>
          <a:p>
            <a:pPr indent="-176213">
              <a:lnSpc>
                <a:spcPct val="150000"/>
              </a:lnSpc>
            </a:pPr>
            <a:r>
              <a:rPr lang="km-KH" dirty="0" smtClean="0"/>
              <a:t>ត្រៀម</a:t>
            </a:r>
            <a:r>
              <a:rPr lang="km-KH" dirty="0"/>
              <a:t>ខ្លួនចូលរួមអនុវត្តផែនការអាស៊ាន ស្តីពីការត្រួតពិនិត្យគ្រឿងញៀន រយៈពេល ១០ ឆ្នាំ (២០១៦</a:t>
            </a:r>
            <a:r>
              <a:rPr lang="en-US" dirty="0" smtClean="0"/>
              <a:t>-</a:t>
            </a:r>
            <a:r>
              <a:rPr lang="km-KH" dirty="0" smtClean="0"/>
              <a:t>២០២៥</a:t>
            </a:r>
            <a:r>
              <a:rPr lang="km-KH" dirty="0"/>
              <a:t>) ជាមួយបណ្តាប្រទេសអាស៊ានទាំងអ</a:t>
            </a:r>
            <a:r>
              <a:rPr lang="km-KH" dirty="0" smtClean="0"/>
              <a:t>ស់។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7338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01" y="165100"/>
            <a:ext cx="8915401" cy="6629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km-KH" sz="2200" b="1" dirty="0" smtClean="0"/>
              <a:t>៧. </a:t>
            </a:r>
            <a:r>
              <a:rPr lang="km-KH" sz="2200" b="1" dirty="0"/>
              <a:t>ការពង្រឹងយន្តការត្រួតពិនិត្យគ្រឿងញៀននៅថ្នាក់ជាតិ និងថ្នាក់ក្រោមជាតិ </a:t>
            </a:r>
            <a:r>
              <a:rPr lang="km-KH" sz="2200" b="1" dirty="0" smtClean="0"/>
              <a:t>៖</a:t>
            </a:r>
          </a:p>
          <a:p>
            <a:pPr marL="0" indent="0" algn="just">
              <a:buNone/>
            </a:pPr>
            <a:endParaRPr lang="en-US" sz="1000" dirty="0"/>
          </a:p>
          <a:p>
            <a:pPr marL="233363" indent="-233363" algn="just">
              <a:lnSpc>
                <a:spcPct val="150000"/>
              </a:lnSpc>
            </a:pPr>
            <a:r>
              <a:rPr lang="km-KH" sz="2200" dirty="0" smtClean="0"/>
              <a:t>ពង្រឹង</a:t>
            </a:r>
            <a:r>
              <a:rPr lang="km-KH" sz="2200" dirty="0"/>
              <a:t>តួនាទីដឹកនាំរបស់អាជ្ញាធរថ្នាក់ជាតិ ថ្នាក់ក្រោមជាតិ អគ្គលេខាធិការដ្ឋាន អ.ជ.ប.គ.ញ ស្ថាប័ន</a:t>
            </a:r>
            <a:r>
              <a:rPr lang="km-KH" sz="2200" dirty="0" smtClean="0"/>
              <a:t>ពាក់ព័ន្ធ </a:t>
            </a:r>
            <a:r>
              <a:rPr lang="km-KH" sz="2200" dirty="0"/>
              <a:t>និងសេនាធិការ ដើម្បីពង្រីកលទ្ធ</a:t>
            </a:r>
            <a:r>
              <a:rPr lang="km-KH" sz="2200" dirty="0" smtClean="0"/>
              <a:t>ភាពអនុ</a:t>
            </a:r>
            <a:r>
              <a:rPr lang="km-KH" sz="2200" dirty="0"/>
              <a:t>វត្តយុទ្ធសាស្រ្តរបស់អាជ្ញាធរជាតិប្រយុទ្ធប្រឆាំងគ្រឿងញៀន ឱ្យ</a:t>
            </a:r>
            <a:r>
              <a:rPr lang="km-KH" sz="2200" dirty="0" smtClean="0"/>
              <a:t>កាន់តែ</a:t>
            </a:r>
            <a:r>
              <a:rPr lang="km-KH" sz="2200" dirty="0"/>
              <a:t>មានប្រសិទ្ធភាពថែមទៀត </a:t>
            </a:r>
            <a:endParaRPr lang="en-US" sz="2200" dirty="0"/>
          </a:p>
          <a:p>
            <a:pPr marL="233363" indent="-233363" algn="just">
              <a:lnSpc>
                <a:spcPct val="150000"/>
              </a:lnSpc>
            </a:pPr>
            <a:r>
              <a:rPr lang="km-KH" sz="2200" dirty="0" smtClean="0"/>
              <a:t>ជំរុញ</a:t>
            </a:r>
            <a:r>
              <a:rPr lang="km-KH" sz="2200" dirty="0"/>
              <a:t>ការអនុវត្តផែនការប្រៀបសមរភូមិប្រឆាំងគ្រឿងញៀន គួបផ្សំនឹងការអនុវត្តគោលនយោបាយភូមិ ឃុំមាន សុវត្ថិភាព និងផែនការយុទ្ធសាស្រ្តពហុវិស័</a:t>
            </a:r>
            <a:r>
              <a:rPr lang="km-KH" sz="2200" dirty="0" smtClean="0"/>
              <a:t>យ​​</a:t>
            </a:r>
            <a:r>
              <a:rPr lang="en-US" sz="2200" dirty="0" smtClean="0"/>
              <a:t>    </a:t>
            </a:r>
            <a:r>
              <a:rPr lang="km-KH" sz="2200" dirty="0" smtClean="0"/>
              <a:t>ស្</a:t>
            </a:r>
            <a:r>
              <a:rPr lang="km-KH" sz="2200" dirty="0"/>
              <a:t>តីពីការ</a:t>
            </a:r>
            <a:r>
              <a:rPr lang="km-KH" sz="2200" dirty="0" smtClean="0"/>
              <a:t>ត្រួត​​​​​​ពិ</a:t>
            </a:r>
            <a:r>
              <a:rPr lang="km-KH" sz="2200" dirty="0"/>
              <a:t>និត្យគ្រឿងញៀន</a:t>
            </a:r>
            <a:endParaRPr lang="en-US" sz="2200" dirty="0"/>
          </a:p>
          <a:p>
            <a:pPr marL="233363" indent="-233363" algn="just">
              <a:lnSpc>
                <a:spcPct val="150000"/>
              </a:lnSpc>
            </a:pPr>
            <a:r>
              <a:rPr lang="km-KH" sz="2200" dirty="0" smtClean="0"/>
              <a:t>អនុ</a:t>
            </a:r>
            <a:r>
              <a:rPr lang="km-KH" sz="2200" dirty="0"/>
              <a:t>វត្តគោលនយោបាយលើកទឹកចិត្តដល់អង្គភាព បុគ្គលដែលមាន</a:t>
            </a:r>
            <a:r>
              <a:rPr lang="km-KH" sz="2200" dirty="0" smtClean="0"/>
              <a:t>ស្នាដៃ</a:t>
            </a:r>
            <a:r>
              <a:rPr lang="en-US" sz="2200" dirty="0" smtClean="0"/>
              <a:t> </a:t>
            </a:r>
            <a:r>
              <a:rPr lang="km-KH" sz="2200" dirty="0" smtClean="0"/>
              <a:t>ក្នុង</a:t>
            </a:r>
            <a:r>
              <a:rPr lang="km-KH" sz="2200" dirty="0"/>
              <a:t>ការងារប្រយុទ្ធប្រឆាំង</a:t>
            </a:r>
            <a:r>
              <a:rPr lang="km-KH" sz="2200" dirty="0" smtClean="0"/>
              <a:t>គ្រឿងញៀន និងជំរុញ</a:t>
            </a:r>
            <a:r>
              <a:rPr lang="km-KH" sz="2200" dirty="0"/>
              <a:t>ចលនាប្រឡងប្រណាំង</a:t>
            </a:r>
            <a:r>
              <a:rPr lang="km-KH" sz="2200" dirty="0" smtClean="0"/>
              <a:t>តាមខ្លឹម</a:t>
            </a:r>
            <a:r>
              <a:rPr lang="km-KH" sz="2200" dirty="0"/>
              <a:t>សារយុទ្ធសាស្រ្តពហុវិស័យក្នុងការត្រួតពិនិត្យគ្រឿងញៀន រាល់</a:t>
            </a:r>
            <a:r>
              <a:rPr lang="km-KH" sz="2200" dirty="0" smtClean="0"/>
              <a:t>ខែ ដើម្បី</a:t>
            </a:r>
            <a:r>
              <a:rPr lang="km-KH" sz="2200" dirty="0"/>
              <a:t>ពិនិត្យតាមដាន ដកពិសោធន៍</a:t>
            </a:r>
            <a:r>
              <a:rPr lang="he-IL" sz="2200" dirty="0"/>
              <a:t>​ </a:t>
            </a:r>
            <a:r>
              <a:rPr lang="km-KH" sz="2200" dirty="0"/>
              <a:t>និងមាន</a:t>
            </a:r>
            <a:r>
              <a:rPr lang="he-IL" sz="2200" dirty="0"/>
              <a:t>​</a:t>
            </a:r>
            <a:r>
              <a:rPr lang="km-KH" sz="2200" dirty="0"/>
              <a:t>គោល</a:t>
            </a:r>
            <a:r>
              <a:rPr lang="he-IL" sz="2200" dirty="0"/>
              <a:t>​</a:t>
            </a:r>
            <a:r>
              <a:rPr lang="km-KH" sz="2200" dirty="0"/>
              <a:t>ការណ៍ដឹកនាំជា</a:t>
            </a:r>
            <a:r>
              <a:rPr lang="km-KH" sz="2200" dirty="0" smtClean="0"/>
              <a:t>ប្រចាំ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7338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9000"/>
          </a:xfrm>
        </p:spPr>
        <p:txBody>
          <a:bodyPr>
            <a:normAutofit/>
          </a:bodyPr>
          <a:lstStyle/>
          <a:p>
            <a:r>
              <a:rPr lang="km-KH" sz="2400" dirty="0">
                <a:latin typeface="Khmer OS Muol Light" pitchFamily="2" charset="0"/>
                <a:cs typeface="Khmer OS Muol Light" pitchFamily="2" charset="0"/>
              </a:rPr>
              <a:t>សភាពការណ៍គ្រឿងញៀន </a:t>
            </a:r>
            <a:r>
              <a:rPr lang="km-KH" sz="2400" dirty="0" smtClean="0">
                <a:latin typeface="Khmer OS Muol Light" pitchFamily="2" charset="0"/>
                <a:cs typeface="Khmer OS Muol Light" pitchFamily="2" charset="0"/>
              </a:rPr>
              <a:t>នៅកម្ពុជា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886200" cy="365125"/>
          </a:xfrm>
        </p:spPr>
        <p:txBody>
          <a:bodyPr/>
          <a:lstStyle/>
          <a:p>
            <a:r>
              <a:rPr lang="km-KH" sz="800" dirty="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5436" y="805520"/>
            <a:ext cx="9090607" cy="5988682"/>
            <a:chOff x="56702" y="805520"/>
            <a:chExt cx="9090607" cy="5988682"/>
          </a:xfrm>
        </p:grpSpPr>
        <p:grpSp>
          <p:nvGrpSpPr>
            <p:cNvPr id="8" name="Group 7"/>
            <p:cNvGrpSpPr/>
            <p:nvPr/>
          </p:nvGrpSpPr>
          <p:grpSpPr>
            <a:xfrm>
              <a:off x="56702" y="806384"/>
              <a:ext cx="5963097" cy="5975416"/>
              <a:chOff x="163769" y="152400"/>
              <a:chExt cx="8787722" cy="6629400"/>
            </a:xfrm>
          </p:grpSpPr>
          <p:pic>
            <p:nvPicPr>
              <p:cNvPr id="9" name="Picture 8" descr="เส้นทางยาเสพติด"/>
              <p:cNvPicPr/>
              <p:nvPr/>
            </p:nvPicPr>
            <p:blipFill>
              <a:blip r:embed="rId2" cstate="print"/>
              <a:srcRect l="12244" r="5475"/>
              <a:stretch>
                <a:fillRect/>
              </a:stretch>
            </p:blipFill>
            <p:spPr bwMode="auto">
              <a:xfrm>
                <a:off x="163769" y="152400"/>
                <a:ext cx="8787722" cy="6629400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</p:pic>
          <p:pic>
            <p:nvPicPr>
              <p:cNvPr id="11" name="Picture 19" descr="3dflagsdotcom_cambo_2fawm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5043936"/>
                <a:ext cx="1027608" cy="485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0" descr="3dflagsdotcom_laos_2fawm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07766" y="729942"/>
                <a:ext cx="1016584" cy="526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8" descr="3dflagsdotcom_thail_2fawm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07766" y="3257550"/>
                <a:ext cx="1016584" cy="532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Isosceles Triangle 13"/>
              <p:cNvSpPr>
                <a:spLocks noChangeArrowheads="1"/>
              </p:cNvSpPr>
              <p:nvPr/>
            </p:nvSpPr>
            <p:spPr bwMode="auto">
              <a:xfrm>
                <a:off x="1981200" y="421008"/>
                <a:ext cx="381000" cy="340992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pic>
            <p:nvPicPr>
              <p:cNvPr id="15" name="Picture 2" descr="http://4.bp.blogspot.com/-hQ1Ck3KTBJs/TdBdDcKqR-I/AAAAAAAABAk/CpyFmkNYvnA/s1600/Animated+Flag+of+Vietnam+Flag+Animation+%25282%2529.gif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4095927"/>
                <a:ext cx="1141970" cy="629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6" descr="http://www.johnap.pwp.blueyonder.co.uk/Flags/Myanmar_burma.gif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288" y="304800"/>
                <a:ext cx="1153796" cy="1497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Freeform 16"/>
              <p:cNvSpPr/>
              <p:nvPr/>
            </p:nvSpPr>
            <p:spPr>
              <a:xfrm>
                <a:off x="2286000" y="742950"/>
                <a:ext cx="3354211" cy="3676650"/>
              </a:xfrm>
              <a:custGeom>
                <a:avLst/>
                <a:gdLst>
                  <a:gd name="connsiteX0" fmla="*/ 0 w 3352800"/>
                  <a:gd name="connsiteY0" fmla="*/ 0 h 3543300"/>
                  <a:gd name="connsiteX1" fmla="*/ 47625 w 3352800"/>
                  <a:gd name="connsiteY1" fmla="*/ 57150 h 3543300"/>
                  <a:gd name="connsiteX2" fmla="*/ 85725 w 3352800"/>
                  <a:gd name="connsiteY2" fmla="*/ 38100 h 3543300"/>
                  <a:gd name="connsiteX3" fmla="*/ 104775 w 3352800"/>
                  <a:gd name="connsiteY3" fmla="*/ 9525 h 3543300"/>
                  <a:gd name="connsiteX4" fmla="*/ 180975 w 3352800"/>
                  <a:gd name="connsiteY4" fmla="*/ 9525 h 3543300"/>
                  <a:gd name="connsiteX5" fmla="*/ 219075 w 3352800"/>
                  <a:gd name="connsiteY5" fmla="*/ 28575 h 3543300"/>
                  <a:gd name="connsiteX6" fmla="*/ 238125 w 3352800"/>
                  <a:gd name="connsiteY6" fmla="*/ 85725 h 3543300"/>
                  <a:gd name="connsiteX7" fmla="*/ 247650 w 3352800"/>
                  <a:gd name="connsiteY7" fmla="*/ 114300 h 3543300"/>
                  <a:gd name="connsiteX8" fmla="*/ 266700 w 3352800"/>
                  <a:gd name="connsiteY8" fmla="*/ 190500 h 3543300"/>
                  <a:gd name="connsiteX9" fmla="*/ 285750 w 3352800"/>
                  <a:gd name="connsiteY9" fmla="*/ 219075 h 3543300"/>
                  <a:gd name="connsiteX10" fmla="*/ 257175 w 3352800"/>
                  <a:gd name="connsiteY10" fmla="*/ 314325 h 3543300"/>
                  <a:gd name="connsiteX11" fmla="*/ 238125 w 3352800"/>
                  <a:gd name="connsiteY11" fmla="*/ 342900 h 3543300"/>
                  <a:gd name="connsiteX12" fmla="*/ 228600 w 3352800"/>
                  <a:gd name="connsiteY12" fmla="*/ 381000 h 3543300"/>
                  <a:gd name="connsiteX13" fmla="*/ 238125 w 3352800"/>
                  <a:gd name="connsiteY13" fmla="*/ 447675 h 3543300"/>
                  <a:gd name="connsiteX14" fmla="*/ 266700 w 3352800"/>
                  <a:gd name="connsiteY14" fmla="*/ 466725 h 3543300"/>
                  <a:gd name="connsiteX15" fmla="*/ 371475 w 3352800"/>
                  <a:gd name="connsiteY15" fmla="*/ 476250 h 3543300"/>
                  <a:gd name="connsiteX16" fmla="*/ 438150 w 3352800"/>
                  <a:gd name="connsiteY16" fmla="*/ 466725 h 3543300"/>
                  <a:gd name="connsiteX17" fmla="*/ 476250 w 3352800"/>
                  <a:gd name="connsiteY17" fmla="*/ 457200 h 3543300"/>
                  <a:gd name="connsiteX18" fmla="*/ 495300 w 3352800"/>
                  <a:gd name="connsiteY18" fmla="*/ 428625 h 3543300"/>
                  <a:gd name="connsiteX19" fmla="*/ 561975 w 3352800"/>
                  <a:gd name="connsiteY19" fmla="*/ 409575 h 3543300"/>
                  <a:gd name="connsiteX20" fmla="*/ 695325 w 3352800"/>
                  <a:gd name="connsiteY20" fmla="*/ 447675 h 3543300"/>
                  <a:gd name="connsiteX21" fmla="*/ 714375 w 3352800"/>
                  <a:gd name="connsiteY21" fmla="*/ 476250 h 3543300"/>
                  <a:gd name="connsiteX22" fmla="*/ 704850 w 3352800"/>
                  <a:gd name="connsiteY22" fmla="*/ 542925 h 3543300"/>
                  <a:gd name="connsiteX23" fmla="*/ 695325 w 3352800"/>
                  <a:gd name="connsiteY23" fmla="*/ 581025 h 3543300"/>
                  <a:gd name="connsiteX24" fmla="*/ 704850 w 3352800"/>
                  <a:gd name="connsiteY24" fmla="*/ 723900 h 3543300"/>
                  <a:gd name="connsiteX25" fmla="*/ 752475 w 3352800"/>
                  <a:gd name="connsiteY25" fmla="*/ 800100 h 3543300"/>
                  <a:gd name="connsiteX26" fmla="*/ 723900 w 3352800"/>
                  <a:gd name="connsiteY26" fmla="*/ 885825 h 3543300"/>
                  <a:gd name="connsiteX27" fmla="*/ 714375 w 3352800"/>
                  <a:gd name="connsiteY27" fmla="*/ 914400 h 3543300"/>
                  <a:gd name="connsiteX28" fmla="*/ 704850 w 3352800"/>
                  <a:gd name="connsiteY28" fmla="*/ 942975 h 3543300"/>
                  <a:gd name="connsiteX29" fmla="*/ 685800 w 3352800"/>
                  <a:gd name="connsiteY29" fmla="*/ 1009650 h 3543300"/>
                  <a:gd name="connsiteX30" fmla="*/ 647700 w 3352800"/>
                  <a:gd name="connsiteY30" fmla="*/ 1066800 h 3543300"/>
                  <a:gd name="connsiteX31" fmla="*/ 590550 w 3352800"/>
                  <a:gd name="connsiteY31" fmla="*/ 1085850 h 3543300"/>
                  <a:gd name="connsiteX32" fmla="*/ 609600 w 3352800"/>
                  <a:gd name="connsiteY32" fmla="*/ 1133475 h 3543300"/>
                  <a:gd name="connsiteX33" fmla="*/ 619125 w 3352800"/>
                  <a:gd name="connsiteY33" fmla="*/ 1171575 h 3543300"/>
                  <a:gd name="connsiteX34" fmla="*/ 628650 w 3352800"/>
                  <a:gd name="connsiteY34" fmla="*/ 1200150 h 3543300"/>
                  <a:gd name="connsiteX35" fmla="*/ 647700 w 3352800"/>
                  <a:gd name="connsiteY35" fmla="*/ 1276350 h 3543300"/>
                  <a:gd name="connsiteX36" fmla="*/ 638175 w 3352800"/>
                  <a:gd name="connsiteY36" fmla="*/ 1371600 h 3543300"/>
                  <a:gd name="connsiteX37" fmla="*/ 619125 w 3352800"/>
                  <a:gd name="connsiteY37" fmla="*/ 1400175 h 3543300"/>
                  <a:gd name="connsiteX38" fmla="*/ 600075 w 3352800"/>
                  <a:gd name="connsiteY38" fmla="*/ 1438275 h 3543300"/>
                  <a:gd name="connsiteX39" fmla="*/ 581025 w 3352800"/>
                  <a:gd name="connsiteY39" fmla="*/ 1504950 h 3543300"/>
                  <a:gd name="connsiteX40" fmla="*/ 590550 w 3352800"/>
                  <a:gd name="connsiteY40" fmla="*/ 1600200 h 3543300"/>
                  <a:gd name="connsiteX41" fmla="*/ 723900 w 3352800"/>
                  <a:gd name="connsiteY41" fmla="*/ 1581150 h 3543300"/>
                  <a:gd name="connsiteX42" fmla="*/ 752475 w 3352800"/>
                  <a:gd name="connsiteY42" fmla="*/ 1562100 h 3543300"/>
                  <a:gd name="connsiteX43" fmla="*/ 809625 w 3352800"/>
                  <a:gd name="connsiteY43" fmla="*/ 1543050 h 3543300"/>
                  <a:gd name="connsiteX44" fmla="*/ 876300 w 3352800"/>
                  <a:gd name="connsiteY44" fmla="*/ 1514475 h 3543300"/>
                  <a:gd name="connsiteX45" fmla="*/ 942975 w 3352800"/>
                  <a:gd name="connsiteY45" fmla="*/ 1476375 h 3543300"/>
                  <a:gd name="connsiteX46" fmla="*/ 971550 w 3352800"/>
                  <a:gd name="connsiteY46" fmla="*/ 1457325 h 3543300"/>
                  <a:gd name="connsiteX47" fmla="*/ 1000125 w 3352800"/>
                  <a:gd name="connsiteY47" fmla="*/ 1447800 h 3543300"/>
                  <a:gd name="connsiteX48" fmla="*/ 1028700 w 3352800"/>
                  <a:gd name="connsiteY48" fmla="*/ 1428750 h 3543300"/>
                  <a:gd name="connsiteX49" fmla="*/ 1095375 w 3352800"/>
                  <a:gd name="connsiteY49" fmla="*/ 1409700 h 3543300"/>
                  <a:gd name="connsiteX50" fmla="*/ 1152525 w 3352800"/>
                  <a:gd name="connsiteY50" fmla="*/ 1381125 h 3543300"/>
                  <a:gd name="connsiteX51" fmla="*/ 1181100 w 3352800"/>
                  <a:gd name="connsiteY51" fmla="*/ 1323975 h 3543300"/>
                  <a:gd name="connsiteX52" fmla="*/ 1190625 w 3352800"/>
                  <a:gd name="connsiteY52" fmla="*/ 1295400 h 3543300"/>
                  <a:gd name="connsiteX53" fmla="*/ 1228725 w 3352800"/>
                  <a:gd name="connsiteY53" fmla="*/ 1285875 h 3543300"/>
                  <a:gd name="connsiteX54" fmla="*/ 1276350 w 3352800"/>
                  <a:gd name="connsiteY54" fmla="*/ 1304925 h 3543300"/>
                  <a:gd name="connsiteX55" fmla="*/ 1304925 w 3352800"/>
                  <a:gd name="connsiteY55" fmla="*/ 1323975 h 3543300"/>
                  <a:gd name="connsiteX56" fmla="*/ 1362075 w 3352800"/>
                  <a:gd name="connsiteY56" fmla="*/ 1352550 h 3543300"/>
                  <a:gd name="connsiteX57" fmla="*/ 1438275 w 3352800"/>
                  <a:gd name="connsiteY57" fmla="*/ 1400175 h 3543300"/>
                  <a:gd name="connsiteX58" fmla="*/ 1466850 w 3352800"/>
                  <a:gd name="connsiteY58" fmla="*/ 1409700 h 3543300"/>
                  <a:gd name="connsiteX59" fmla="*/ 1485900 w 3352800"/>
                  <a:gd name="connsiteY59" fmla="*/ 1438275 h 3543300"/>
                  <a:gd name="connsiteX60" fmla="*/ 1543050 w 3352800"/>
                  <a:gd name="connsiteY60" fmla="*/ 1457325 h 3543300"/>
                  <a:gd name="connsiteX61" fmla="*/ 1647825 w 3352800"/>
                  <a:gd name="connsiteY61" fmla="*/ 1447800 h 3543300"/>
                  <a:gd name="connsiteX62" fmla="*/ 1704975 w 3352800"/>
                  <a:gd name="connsiteY62" fmla="*/ 1400175 h 3543300"/>
                  <a:gd name="connsiteX63" fmla="*/ 1733550 w 3352800"/>
                  <a:gd name="connsiteY63" fmla="*/ 1390650 h 3543300"/>
                  <a:gd name="connsiteX64" fmla="*/ 1762125 w 3352800"/>
                  <a:gd name="connsiteY64" fmla="*/ 1333500 h 3543300"/>
                  <a:gd name="connsiteX65" fmla="*/ 1800225 w 3352800"/>
                  <a:gd name="connsiteY65" fmla="*/ 1314450 h 3543300"/>
                  <a:gd name="connsiteX66" fmla="*/ 1838325 w 3352800"/>
                  <a:gd name="connsiteY66" fmla="*/ 1266825 h 3543300"/>
                  <a:gd name="connsiteX67" fmla="*/ 1847850 w 3352800"/>
                  <a:gd name="connsiteY67" fmla="*/ 1228725 h 3543300"/>
                  <a:gd name="connsiteX68" fmla="*/ 1933575 w 3352800"/>
                  <a:gd name="connsiteY68" fmla="*/ 1181100 h 3543300"/>
                  <a:gd name="connsiteX69" fmla="*/ 2228850 w 3352800"/>
                  <a:gd name="connsiteY69" fmla="*/ 1162050 h 3543300"/>
                  <a:gd name="connsiteX70" fmla="*/ 2286000 w 3352800"/>
                  <a:gd name="connsiteY70" fmla="*/ 1171575 h 3543300"/>
                  <a:gd name="connsiteX71" fmla="*/ 2305050 w 3352800"/>
                  <a:gd name="connsiteY71" fmla="*/ 1200150 h 3543300"/>
                  <a:gd name="connsiteX72" fmla="*/ 2343150 w 3352800"/>
                  <a:gd name="connsiteY72" fmla="*/ 1266825 h 3543300"/>
                  <a:gd name="connsiteX73" fmla="*/ 2400300 w 3352800"/>
                  <a:gd name="connsiteY73" fmla="*/ 1304925 h 3543300"/>
                  <a:gd name="connsiteX74" fmla="*/ 2419350 w 3352800"/>
                  <a:gd name="connsiteY74" fmla="*/ 1333500 h 3543300"/>
                  <a:gd name="connsiteX75" fmla="*/ 2438400 w 3352800"/>
                  <a:gd name="connsiteY75" fmla="*/ 1400175 h 3543300"/>
                  <a:gd name="connsiteX76" fmla="*/ 2466975 w 3352800"/>
                  <a:gd name="connsiteY76" fmla="*/ 1438275 h 3543300"/>
                  <a:gd name="connsiteX77" fmla="*/ 2486025 w 3352800"/>
                  <a:gd name="connsiteY77" fmla="*/ 1466850 h 3543300"/>
                  <a:gd name="connsiteX78" fmla="*/ 2505075 w 3352800"/>
                  <a:gd name="connsiteY78" fmla="*/ 1504950 h 3543300"/>
                  <a:gd name="connsiteX79" fmla="*/ 2590800 w 3352800"/>
                  <a:gd name="connsiteY79" fmla="*/ 1552575 h 3543300"/>
                  <a:gd name="connsiteX80" fmla="*/ 2600325 w 3352800"/>
                  <a:gd name="connsiteY80" fmla="*/ 1581150 h 3543300"/>
                  <a:gd name="connsiteX81" fmla="*/ 2657475 w 3352800"/>
                  <a:gd name="connsiteY81" fmla="*/ 1600200 h 3543300"/>
                  <a:gd name="connsiteX82" fmla="*/ 2686050 w 3352800"/>
                  <a:gd name="connsiteY82" fmla="*/ 1628775 h 3543300"/>
                  <a:gd name="connsiteX83" fmla="*/ 2724150 w 3352800"/>
                  <a:gd name="connsiteY83" fmla="*/ 1647825 h 3543300"/>
                  <a:gd name="connsiteX84" fmla="*/ 2752725 w 3352800"/>
                  <a:gd name="connsiteY84" fmla="*/ 1666875 h 3543300"/>
                  <a:gd name="connsiteX85" fmla="*/ 2733675 w 3352800"/>
                  <a:gd name="connsiteY85" fmla="*/ 1857375 h 3543300"/>
                  <a:gd name="connsiteX86" fmla="*/ 2714625 w 3352800"/>
                  <a:gd name="connsiteY86" fmla="*/ 1905000 h 3543300"/>
                  <a:gd name="connsiteX87" fmla="*/ 2724150 w 3352800"/>
                  <a:gd name="connsiteY87" fmla="*/ 2085975 h 3543300"/>
                  <a:gd name="connsiteX88" fmla="*/ 2752725 w 3352800"/>
                  <a:gd name="connsiteY88" fmla="*/ 2114550 h 3543300"/>
                  <a:gd name="connsiteX89" fmla="*/ 2790825 w 3352800"/>
                  <a:gd name="connsiteY89" fmla="*/ 2238375 h 3543300"/>
                  <a:gd name="connsiteX90" fmla="*/ 2819400 w 3352800"/>
                  <a:gd name="connsiteY90" fmla="*/ 2295525 h 3543300"/>
                  <a:gd name="connsiteX91" fmla="*/ 2847975 w 3352800"/>
                  <a:gd name="connsiteY91" fmla="*/ 2305050 h 3543300"/>
                  <a:gd name="connsiteX92" fmla="*/ 2867025 w 3352800"/>
                  <a:gd name="connsiteY92" fmla="*/ 2343150 h 3543300"/>
                  <a:gd name="connsiteX93" fmla="*/ 2905125 w 3352800"/>
                  <a:gd name="connsiteY93" fmla="*/ 2352675 h 3543300"/>
                  <a:gd name="connsiteX94" fmla="*/ 2933700 w 3352800"/>
                  <a:gd name="connsiteY94" fmla="*/ 2362200 h 3543300"/>
                  <a:gd name="connsiteX95" fmla="*/ 2943225 w 3352800"/>
                  <a:gd name="connsiteY95" fmla="*/ 2390775 h 3543300"/>
                  <a:gd name="connsiteX96" fmla="*/ 3000375 w 3352800"/>
                  <a:gd name="connsiteY96" fmla="*/ 2428875 h 3543300"/>
                  <a:gd name="connsiteX97" fmla="*/ 3048000 w 3352800"/>
                  <a:gd name="connsiteY97" fmla="*/ 2476500 h 3543300"/>
                  <a:gd name="connsiteX98" fmla="*/ 3067050 w 3352800"/>
                  <a:gd name="connsiteY98" fmla="*/ 2505075 h 3543300"/>
                  <a:gd name="connsiteX99" fmla="*/ 3105150 w 3352800"/>
                  <a:gd name="connsiteY99" fmla="*/ 2514600 h 3543300"/>
                  <a:gd name="connsiteX100" fmla="*/ 3143250 w 3352800"/>
                  <a:gd name="connsiteY100" fmla="*/ 2552700 h 3543300"/>
                  <a:gd name="connsiteX101" fmla="*/ 3200400 w 3352800"/>
                  <a:gd name="connsiteY101" fmla="*/ 2590800 h 3543300"/>
                  <a:gd name="connsiteX102" fmla="*/ 3219450 w 3352800"/>
                  <a:gd name="connsiteY102" fmla="*/ 2647950 h 3543300"/>
                  <a:gd name="connsiteX103" fmla="*/ 3248025 w 3352800"/>
                  <a:gd name="connsiteY103" fmla="*/ 2705100 h 3543300"/>
                  <a:gd name="connsiteX104" fmla="*/ 3267075 w 3352800"/>
                  <a:gd name="connsiteY104" fmla="*/ 2743200 h 3543300"/>
                  <a:gd name="connsiteX105" fmla="*/ 3286125 w 3352800"/>
                  <a:gd name="connsiteY105" fmla="*/ 2800350 h 3543300"/>
                  <a:gd name="connsiteX106" fmla="*/ 3305175 w 3352800"/>
                  <a:gd name="connsiteY106" fmla="*/ 2933700 h 3543300"/>
                  <a:gd name="connsiteX107" fmla="*/ 3286125 w 3352800"/>
                  <a:gd name="connsiteY107" fmla="*/ 3105150 h 3543300"/>
                  <a:gd name="connsiteX108" fmla="*/ 3286125 w 3352800"/>
                  <a:gd name="connsiteY108" fmla="*/ 3362325 h 3543300"/>
                  <a:gd name="connsiteX109" fmla="*/ 3305175 w 3352800"/>
                  <a:gd name="connsiteY109" fmla="*/ 3390900 h 3543300"/>
                  <a:gd name="connsiteX110" fmla="*/ 3324225 w 3352800"/>
                  <a:gd name="connsiteY110" fmla="*/ 3448050 h 3543300"/>
                  <a:gd name="connsiteX111" fmla="*/ 3333750 w 3352800"/>
                  <a:gd name="connsiteY111" fmla="*/ 3476625 h 3543300"/>
                  <a:gd name="connsiteX112" fmla="*/ 3343275 w 3352800"/>
                  <a:gd name="connsiteY112" fmla="*/ 3505200 h 3543300"/>
                  <a:gd name="connsiteX113" fmla="*/ 3352800 w 3352800"/>
                  <a:gd name="connsiteY113" fmla="*/ 3543300 h 3543300"/>
                  <a:gd name="connsiteX0" fmla="*/ 0 w 3352800"/>
                  <a:gd name="connsiteY0" fmla="*/ 0 h 3543300"/>
                  <a:gd name="connsiteX1" fmla="*/ 47625 w 3352800"/>
                  <a:gd name="connsiteY1" fmla="*/ 57150 h 3543300"/>
                  <a:gd name="connsiteX2" fmla="*/ 85725 w 3352800"/>
                  <a:gd name="connsiteY2" fmla="*/ 38100 h 3543300"/>
                  <a:gd name="connsiteX3" fmla="*/ 104775 w 3352800"/>
                  <a:gd name="connsiteY3" fmla="*/ 9525 h 3543300"/>
                  <a:gd name="connsiteX4" fmla="*/ 180975 w 3352800"/>
                  <a:gd name="connsiteY4" fmla="*/ 9525 h 3543300"/>
                  <a:gd name="connsiteX5" fmla="*/ 219075 w 3352800"/>
                  <a:gd name="connsiteY5" fmla="*/ 28575 h 3543300"/>
                  <a:gd name="connsiteX6" fmla="*/ 238125 w 3352800"/>
                  <a:gd name="connsiteY6" fmla="*/ 85725 h 3543300"/>
                  <a:gd name="connsiteX7" fmla="*/ 247650 w 3352800"/>
                  <a:gd name="connsiteY7" fmla="*/ 114300 h 3543300"/>
                  <a:gd name="connsiteX8" fmla="*/ 266700 w 3352800"/>
                  <a:gd name="connsiteY8" fmla="*/ 190500 h 3543300"/>
                  <a:gd name="connsiteX9" fmla="*/ 285750 w 3352800"/>
                  <a:gd name="connsiteY9" fmla="*/ 219075 h 3543300"/>
                  <a:gd name="connsiteX10" fmla="*/ 257175 w 3352800"/>
                  <a:gd name="connsiteY10" fmla="*/ 314325 h 3543300"/>
                  <a:gd name="connsiteX11" fmla="*/ 238125 w 3352800"/>
                  <a:gd name="connsiteY11" fmla="*/ 342900 h 3543300"/>
                  <a:gd name="connsiteX12" fmla="*/ 228600 w 3352800"/>
                  <a:gd name="connsiteY12" fmla="*/ 381000 h 3543300"/>
                  <a:gd name="connsiteX13" fmla="*/ 238125 w 3352800"/>
                  <a:gd name="connsiteY13" fmla="*/ 447675 h 3543300"/>
                  <a:gd name="connsiteX14" fmla="*/ 266700 w 3352800"/>
                  <a:gd name="connsiteY14" fmla="*/ 466725 h 3543300"/>
                  <a:gd name="connsiteX15" fmla="*/ 371475 w 3352800"/>
                  <a:gd name="connsiteY15" fmla="*/ 476250 h 3543300"/>
                  <a:gd name="connsiteX16" fmla="*/ 438150 w 3352800"/>
                  <a:gd name="connsiteY16" fmla="*/ 466725 h 3543300"/>
                  <a:gd name="connsiteX17" fmla="*/ 476250 w 3352800"/>
                  <a:gd name="connsiteY17" fmla="*/ 457200 h 3543300"/>
                  <a:gd name="connsiteX18" fmla="*/ 495300 w 3352800"/>
                  <a:gd name="connsiteY18" fmla="*/ 428625 h 3543300"/>
                  <a:gd name="connsiteX19" fmla="*/ 561975 w 3352800"/>
                  <a:gd name="connsiteY19" fmla="*/ 409575 h 3543300"/>
                  <a:gd name="connsiteX20" fmla="*/ 695325 w 3352800"/>
                  <a:gd name="connsiteY20" fmla="*/ 447675 h 3543300"/>
                  <a:gd name="connsiteX21" fmla="*/ 714375 w 3352800"/>
                  <a:gd name="connsiteY21" fmla="*/ 476250 h 3543300"/>
                  <a:gd name="connsiteX22" fmla="*/ 704850 w 3352800"/>
                  <a:gd name="connsiteY22" fmla="*/ 542925 h 3543300"/>
                  <a:gd name="connsiteX23" fmla="*/ 695325 w 3352800"/>
                  <a:gd name="connsiteY23" fmla="*/ 581025 h 3543300"/>
                  <a:gd name="connsiteX24" fmla="*/ 704850 w 3352800"/>
                  <a:gd name="connsiteY24" fmla="*/ 723900 h 3543300"/>
                  <a:gd name="connsiteX25" fmla="*/ 752475 w 3352800"/>
                  <a:gd name="connsiteY25" fmla="*/ 800100 h 3543300"/>
                  <a:gd name="connsiteX26" fmla="*/ 723900 w 3352800"/>
                  <a:gd name="connsiteY26" fmla="*/ 885825 h 3543300"/>
                  <a:gd name="connsiteX27" fmla="*/ 714375 w 3352800"/>
                  <a:gd name="connsiteY27" fmla="*/ 914400 h 3543300"/>
                  <a:gd name="connsiteX28" fmla="*/ 704850 w 3352800"/>
                  <a:gd name="connsiteY28" fmla="*/ 942975 h 3543300"/>
                  <a:gd name="connsiteX29" fmla="*/ 685800 w 3352800"/>
                  <a:gd name="connsiteY29" fmla="*/ 1009650 h 3543300"/>
                  <a:gd name="connsiteX30" fmla="*/ 647700 w 3352800"/>
                  <a:gd name="connsiteY30" fmla="*/ 1066800 h 3543300"/>
                  <a:gd name="connsiteX31" fmla="*/ 590550 w 3352800"/>
                  <a:gd name="connsiteY31" fmla="*/ 1085850 h 3543300"/>
                  <a:gd name="connsiteX32" fmla="*/ 609600 w 3352800"/>
                  <a:gd name="connsiteY32" fmla="*/ 1133475 h 3543300"/>
                  <a:gd name="connsiteX33" fmla="*/ 619125 w 3352800"/>
                  <a:gd name="connsiteY33" fmla="*/ 1171575 h 3543300"/>
                  <a:gd name="connsiteX34" fmla="*/ 628650 w 3352800"/>
                  <a:gd name="connsiteY34" fmla="*/ 1200150 h 3543300"/>
                  <a:gd name="connsiteX35" fmla="*/ 647700 w 3352800"/>
                  <a:gd name="connsiteY35" fmla="*/ 1276350 h 3543300"/>
                  <a:gd name="connsiteX36" fmla="*/ 638175 w 3352800"/>
                  <a:gd name="connsiteY36" fmla="*/ 1371600 h 3543300"/>
                  <a:gd name="connsiteX37" fmla="*/ 619125 w 3352800"/>
                  <a:gd name="connsiteY37" fmla="*/ 1400175 h 3543300"/>
                  <a:gd name="connsiteX38" fmla="*/ 600075 w 3352800"/>
                  <a:gd name="connsiteY38" fmla="*/ 1438275 h 3543300"/>
                  <a:gd name="connsiteX39" fmla="*/ 581025 w 3352800"/>
                  <a:gd name="connsiteY39" fmla="*/ 1504950 h 3543300"/>
                  <a:gd name="connsiteX40" fmla="*/ 590550 w 3352800"/>
                  <a:gd name="connsiteY40" fmla="*/ 1600200 h 3543300"/>
                  <a:gd name="connsiteX41" fmla="*/ 723900 w 3352800"/>
                  <a:gd name="connsiteY41" fmla="*/ 1581150 h 3543300"/>
                  <a:gd name="connsiteX42" fmla="*/ 752475 w 3352800"/>
                  <a:gd name="connsiteY42" fmla="*/ 1562100 h 3543300"/>
                  <a:gd name="connsiteX43" fmla="*/ 809625 w 3352800"/>
                  <a:gd name="connsiteY43" fmla="*/ 1543050 h 3543300"/>
                  <a:gd name="connsiteX44" fmla="*/ 876300 w 3352800"/>
                  <a:gd name="connsiteY44" fmla="*/ 1514475 h 3543300"/>
                  <a:gd name="connsiteX45" fmla="*/ 942975 w 3352800"/>
                  <a:gd name="connsiteY45" fmla="*/ 1476375 h 3543300"/>
                  <a:gd name="connsiteX46" fmla="*/ 971550 w 3352800"/>
                  <a:gd name="connsiteY46" fmla="*/ 1457325 h 3543300"/>
                  <a:gd name="connsiteX47" fmla="*/ 1000125 w 3352800"/>
                  <a:gd name="connsiteY47" fmla="*/ 1447800 h 3543300"/>
                  <a:gd name="connsiteX48" fmla="*/ 1028700 w 3352800"/>
                  <a:gd name="connsiteY48" fmla="*/ 1428750 h 3543300"/>
                  <a:gd name="connsiteX49" fmla="*/ 1095375 w 3352800"/>
                  <a:gd name="connsiteY49" fmla="*/ 1409700 h 3543300"/>
                  <a:gd name="connsiteX50" fmla="*/ 1152525 w 3352800"/>
                  <a:gd name="connsiteY50" fmla="*/ 1381125 h 3543300"/>
                  <a:gd name="connsiteX51" fmla="*/ 1181100 w 3352800"/>
                  <a:gd name="connsiteY51" fmla="*/ 1323975 h 3543300"/>
                  <a:gd name="connsiteX52" fmla="*/ 1285875 w 3352800"/>
                  <a:gd name="connsiteY52" fmla="*/ 1162050 h 3543300"/>
                  <a:gd name="connsiteX53" fmla="*/ 1228725 w 3352800"/>
                  <a:gd name="connsiteY53" fmla="*/ 1285875 h 3543300"/>
                  <a:gd name="connsiteX54" fmla="*/ 1276350 w 3352800"/>
                  <a:gd name="connsiteY54" fmla="*/ 1304925 h 3543300"/>
                  <a:gd name="connsiteX55" fmla="*/ 1304925 w 3352800"/>
                  <a:gd name="connsiteY55" fmla="*/ 1323975 h 3543300"/>
                  <a:gd name="connsiteX56" fmla="*/ 1362075 w 3352800"/>
                  <a:gd name="connsiteY56" fmla="*/ 1352550 h 3543300"/>
                  <a:gd name="connsiteX57" fmla="*/ 1438275 w 3352800"/>
                  <a:gd name="connsiteY57" fmla="*/ 1400175 h 3543300"/>
                  <a:gd name="connsiteX58" fmla="*/ 1466850 w 3352800"/>
                  <a:gd name="connsiteY58" fmla="*/ 1409700 h 3543300"/>
                  <a:gd name="connsiteX59" fmla="*/ 1485900 w 3352800"/>
                  <a:gd name="connsiteY59" fmla="*/ 1438275 h 3543300"/>
                  <a:gd name="connsiteX60" fmla="*/ 1543050 w 3352800"/>
                  <a:gd name="connsiteY60" fmla="*/ 1457325 h 3543300"/>
                  <a:gd name="connsiteX61" fmla="*/ 1647825 w 3352800"/>
                  <a:gd name="connsiteY61" fmla="*/ 1447800 h 3543300"/>
                  <a:gd name="connsiteX62" fmla="*/ 1704975 w 3352800"/>
                  <a:gd name="connsiteY62" fmla="*/ 1400175 h 3543300"/>
                  <a:gd name="connsiteX63" fmla="*/ 1733550 w 3352800"/>
                  <a:gd name="connsiteY63" fmla="*/ 1390650 h 3543300"/>
                  <a:gd name="connsiteX64" fmla="*/ 1762125 w 3352800"/>
                  <a:gd name="connsiteY64" fmla="*/ 1333500 h 3543300"/>
                  <a:gd name="connsiteX65" fmla="*/ 1800225 w 3352800"/>
                  <a:gd name="connsiteY65" fmla="*/ 1314450 h 3543300"/>
                  <a:gd name="connsiteX66" fmla="*/ 1838325 w 3352800"/>
                  <a:gd name="connsiteY66" fmla="*/ 1266825 h 3543300"/>
                  <a:gd name="connsiteX67" fmla="*/ 1847850 w 3352800"/>
                  <a:gd name="connsiteY67" fmla="*/ 1228725 h 3543300"/>
                  <a:gd name="connsiteX68" fmla="*/ 1933575 w 3352800"/>
                  <a:gd name="connsiteY68" fmla="*/ 1181100 h 3543300"/>
                  <a:gd name="connsiteX69" fmla="*/ 2228850 w 3352800"/>
                  <a:gd name="connsiteY69" fmla="*/ 1162050 h 3543300"/>
                  <a:gd name="connsiteX70" fmla="*/ 2286000 w 3352800"/>
                  <a:gd name="connsiteY70" fmla="*/ 1171575 h 3543300"/>
                  <a:gd name="connsiteX71" fmla="*/ 2305050 w 3352800"/>
                  <a:gd name="connsiteY71" fmla="*/ 1200150 h 3543300"/>
                  <a:gd name="connsiteX72" fmla="*/ 2343150 w 3352800"/>
                  <a:gd name="connsiteY72" fmla="*/ 1266825 h 3543300"/>
                  <a:gd name="connsiteX73" fmla="*/ 2400300 w 3352800"/>
                  <a:gd name="connsiteY73" fmla="*/ 1304925 h 3543300"/>
                  <a:gd name="connsiteX74" fmla="*/ 2419350 w 3352800"/>
                  <a:gd name="connsiteY74" fmla="*/ 1333500 h 3543300"/>
                  <a:gd name="connsiteX75" fmla="*/ 2438400 w 3352800"/>
                  <a:gd name="connsiteY75" fmla="*/ 1400175 h 3543300"/>
                  <a:gd name="connsiteX76" fmla="*/ 2466975 w 3352800"/>
                  <a:gd name="connsiteY76" fmla="*/ 1438275 h 3543300"/>
                  <a:gd name="connsiteX77" fmla="*/ 2486025 w 3352800"/>
                  <a:gd name="connsiteY77" fmla="*/ 1466850 h 3543300"/>
                  <a:gd name="connsiteX78" fmla="*/ 2505075 w 3352800"/>
                  <a:gd name="connsiteY78" fmla="*/ 1504950 h 3543300"/>
                  <a:gd name="connsiteX79" fmla="*/ 2590800 w 3352800"/>
                  <a:gd name="connsiteY79" fmla="*/ 1552575 h 3543300"/>
                  <a:gd name="connsiteX80" fmla="*/ 2600325 w 3352800"/>
                  <a:gd name="connsiteY80" fmla="*/ 1581150 h 3543300"/>
                  <a:gd name="connsiteX81" fmla="*/ 2657475 w 3352800"/>
                  <a:gd name="connsiteY81" fmla="*/ 1600200 h 3543300"/>
                  <a:gd name="connsiteX82" fmla="*/ 2686050 w 3352800"/>
                  <a:gd name="connsiteY82" fmla="*/ 1628775 h 3543300"/>
                  <a:gd name="connsiteX83" fmla="*/ 2724150 w 3352800"/>
                  <a:gd name="connsiteY83" fmla="*/ 1647825 h 3543300"/>
                  <a:gd name="connsiteX84" fmla="*/ 2752725 w 3352800"/>
                  <a:gd name="connsiteY84" fmla="*/ 1666875 h 3543300"/>
                  <a:gd name="connsiteX85" fmla="*/ 2733675 w 3352800"/>
                  <a:gd name="connsiteY85" fmla="*/ 1857375 h 3543300"/>
                  <a:gd name="connsiteX86" fmla="*/ 2714625 w 3352800"/>
                  <a:gd name="connsiteY86" fmla="*/ 1905000 h 3543300"/>
                  <a:gd name="connsiteX87" fmla="*/ 2724150 w 3352800"/>
                  <a:gd name="connsiteY87" fmla="*/ 2085975 h 3543300"/>
                  <a:gd name="connsiteX88" fmla="*/ 2752725 w 3352800"/>
                  <a:gd name="connsiteY88" fmla="*/ 2114550 h 3543300"/>
                  <a:gd name="connsiteX89" fmla="*/ 2790825 w 3352800"/>
                  <a:gd name="connsiteY89" fmla="*/ 2238375 h 3543300"/>
                  <a:gd name="connsiteX90" fmla="*/ 2819400 w 3352800"/>
                  <a:gd name="connsiteY90" fmla="*/ 2295525 h 3543300"/>
                  <a:gd name="connsiteX91" fmla="*/ 2847975 w 3352800"/>
                  <a:gd name="connsiteY91" fmla="*/ 2305050 h 3543300"/>
                  <a:gd name="connsiteX92" fmla="*/ 2867025 w 3352800"/>
                  <a:gd name="connsiteY92" fmla="*/ 2343150 h 3543300"/>
                  <a:gd name="connsiteX93" fmla="*/ 2905125 w 3352800"/>
                  <a:gd name="connsiteY93" fmla="*/ 2352675 h 3543300"/>
                  <a:gd name="connsiteX94" fmla="*/ 2933700 w 3352800"/>
                  <a:gd name="connsiteY94" fmla="*/ 2362200 h 3543300"/>
                  <a:gd name="connsiteX95" fmla="*/ 2943225 w 3352800"/>
                  <a:gd name="connsiteY95" fmla="*/ 2390775 h 3543300"/>
                  <a:gd name="connsiteX96" fmla="*/ 3000375 w 3352800"/>
                  <a:gd name="connsiteY96" fmla="*/ 2428875 h 3543300"/>
                  <a:gd name="connsiteX97" fmla="*/ 3048000 w 3352800"/>
                  <a:gd name="connsiteY97" fmla="*/ 2476500 h 3543300"/>
                  <a:gd name="connsiteX98" fmla="*/ 3067050 w 3352800"/>
                  <a:gd name="connsiteY98" fmla="*/ 2505075 h 3543300"/>
                  <a:gd name="connsiteX99" fmla="*/ 3105150 w 3352800"/>
                  <a:gd name="connsiteY99" fmla="*/ 2514600 h 3543300"/>
                  <a:gd name="connsiteX100" fmla="*/ 3143250 w 3352800"/>
                  <a:gd name="connsiteY100" fmla="*/ 2552700 h 3543300"/>
                  <a:gd name="connsiteX101" fmla="*/ 3200400 w 3352800"/>
                  <a:gd name="connsiteY101" fmla="*/ 2590800 h 3543300"/>
                  <a:gd name="connsiteX102" fmla="*/ 3219450 w 3352800"/>
                  <a:gd name="connsiteY102" fmla="*/ 2647950 h 3543300"/>
                  <a:gd name="connsiteX103" fmla="*/ 3248025 w 3352800"/>
                  <a:gd name="connsiteY103" fmla="*/ 2705100 h 3543300"/>
                  <a:gd name="connsiteX104" fmla="*/ 3267075 w 3352800"/>
                  <a:gd name="connsiteY104" fmla="*/ 2743200 h 3543300"/>
                  <a:gd name="connsiteX105" fmla="*/ 3286125 w 3352800"/>
                  <a:gd name="connsiteY105" fmla="*/ 2800350 h 3543300"/>
                  <a:gd name="connsiteX106" fmla="*/ 3305175 w 3352800"/>
                  <a:gd name="connsiteY106" fmla="*/ 2933700 h 3543300"/>
                  <a:gd name="connsiteX107" fmla="*/ 3286125 w 3352800"/>
                  <a:gd name="connsiteY107" fmla="*/ 3105150 h 3543300"/>
                  <a:gd name="connsiteX108" fmla="*/ 3286125 w 3352800"/>
                  <a:gd name="connsiteY108" fmla="*/ 3362325 h 3543300"/>
                  <a:gd name="connsiteX109" fmla="*/ 3305175 w 3352800"/>
                  <a:gd name="connsiteY109" fmla="*/ 3390900 h 3543300"/>
                  <a:gd name="connsiteX110" fmla="*/ 3324225 w 3352800"/>
                  <a:gd name="connsiteY110" fmla="*/ 3448050 h 3543300"/>
                  <a:gd name="connsiteX111" fmla="*/ 3333750 w 3352800"/>
                  <a:gd name="connsiteY111" fmla="*/ 3476625 h 3543300"/>
                  <a:gd name="connsiteX112" fmla="*/ 3343275 w 3352800"/>
                  <a:gd name="connsiteY112" fmla="*/ 3505200 h 3543300"/>
                  <a:gd name="connsiteX113" fmla="*/ 3352800 w 3352800"/>
                  <a:gd name="connsiteY113" fmla="*/ 3543300 h 3543300"/>
                  <a:gd name="connsiteX0" fmla="*/ 0 w 3352800"/>
                  <a:gd name="connsiteY0" fmla="*/ 0 h 3543300"/>
                  <a:gd name="connsiteX1" fmla="*/ 47625 w 3352800"/>
                  <a:gd name="connsiteY1" fmla="*/ 57150 h 3543300"/>
                  <a:gd name="connsiteX2" fmla="*/ 85725 w 3352800"/>
                  <a:gd name="connsiteY2" fmla="*/ 38100 h 3543300"/>
                  <a:gd name="connsiteX3" fmla="*/ 104775 w 3352800"/>
                  <a:gd name="connsiteY3" fmla="*/ 9525 h 3543300"/>
                  <a:gd name="connsiteX4" fmla="*/ 180975 w 3352800"/>
                  <a:gd name="connsiteY4" fmla="*/ 9525 h 3543300"/>
                  <a:gd name="connsiteX5" fmla="*/ 219075 w 3352800"/>
                  <a:gd name="connsiteY5" fmla="*/ 28575 h 3543300"/>
                  <a:gd name="connsiteX6" fmla="*/ 238125 w 3352800"/>
                  <a:gd name="connsiteY6" fmla="*/ 85725 h 3543300"/>
                  <a:gd name="connsiteX7" fmla="*/ 247650 w 3352800"/>
                  <a:gd name="connsiteY7" fmla="*/ 114300 h 3543300"/>
                  <a:gd name="connsiteX8" fmla="*/ 266700 w 3352800"/>
                  <a:gd name="connsiteY8" fmla="*/ 190500 h 3543300"/>
                  <a:gd name="connsiteX9" fmla="*/ 285750 w 3352800"/>
                  <a:gd name="connsiteY9" fmla="*/ 219075 h 3543300"/>
                  <a:gd name="connsiteX10" fmla="*/ 257175 w 3352800"/>
                  <a:gd name="connsiteY10" fmla="*/ 314325 h 3543300"/>
                  <a:gd name="connsiteX11" fmla="*/ 238125 w 3352800"/>
                  <a:gd name="connsiteY11" fmla="*/ 342900 h 3543300"/>
                  <a:gd name="connsiteX12" fmla="*/ 228600 w 3352800"/>
                  <a:gd name="connsiteY12" fmla="*/ 381000 h 3543300"/>
                  <a:gd name="connsiteX13" fmla="*/ 238125 w 3352800"/>
                  <a:gd name="connsiteY13" fmla="*/ 447675 h 3543300"/>
                  <a:gd name="connsiteX14" fmla="*/ 266700 w 3352800"/>
                  <a:gd name="connsiteY14" fmla="*/ 466725 h 3543300"/>
                  <a:gd name="connsiteX15" fmla="*/ 371475 w 3352800"/>
                  <a:gd name="connsiteY15" fmla="*/ 476250 h 3543300"/>
                  <a:gd name="connsiteX16" fmla="*/ 438150 w 3352800"/>
                  <a:gd name="connsiteY16" fmla="*/ 466725 h 3543300"/>
                  <a:gd name="connsiteX17" fmla="*/ 476250 w 3352800"/>
                  <a:gd name="connsiteY17" fmla="*/ 457200 h 3543300"/>
                  <a:gd name="connsiteX18" fmla="*/ 495300 w 3352800"/>
                  <a:gd name="connsiteY18" fmla="*/ 428625 h 3543300"/>
                  <a:gd name="connsiteX19" fmla="*/ 561975 w 3352800"/>
                  <a:gd name="connsiteY19" fmla="*/ 409575 h 3543300"/>
                  <a:gd name="connsiteX20" fmla="*/ 695325 w 3352800"/>
                  <a:gd name="connsiteY20" fmla="*/ 447675 h 3543300"/>
                  <a:gd name="connsiteX21" fmla="*/ 714375 w 3352800"/>
                  <a:gd name="connsiteY21" fmla="*/ 476250 h 3543300"/>
                  <a:gd name="connsiteX22" fmla="*/ 704850 w 3352800"/>
                  <a:gd name="connsiteY22" fmla="*/ 542925 h 3543300"/>
                  <a:gd name="connsiteX23" fmla="*/ 695325 w 3352800"/>
                  <a:gd name="connsiteY23" fmla="*/ 581025 h 3543300"/>
                  <a:gd name="connsiteX24" fmla="*/ 704850 w 3352800"/>
                  <a:gd name="connsiteY24" fmla="*/ 723900 h 3543300"/>
                  <a:gd name="connsiteX25" fmla="*/ 752475 w 3352800"/>
                  <a:gd name="connsiteY25" fmla="*/ 800100 h 3543300"/>
                  <a:gd name="connsiteX26" fmla="*/ 723900 w 3352800"/>
                  <a:gd name="connsiteY26" fmla="*/ 885825 h 3543300"/>
                  <a:gd name="connsiteX27" fmla="*/ 714375 w 3352800"/>
                  <a:gd name="connsiteY27" fmla="*/ 914400 h 3543300"/>
                  <a:gd name="connsiteX28" fmla="*/ 704850 w 3352800"/>
                  <a:gd name="connsiteY28" fmla="*/ 942975 h 3543300"/>
                  <a:gd name="connsiteX29" fmla="*/ 685800 w 3352800"/>
                  <a:gd name="connsiteY29" fmla="*/ 1009650 h 3543300"/>
                  <a:gd name="connsiteX30" fmla="*/ 647700 w 3352800"/>
                  <a:gd name="connsiteY30" fmla="*/ 1066800 h 3543300"/>
                  <a:gd name="connsiteX31" fmla="*/ 590550 w 3352800"/>
                  <a:gd name="connsiteY31" fmla="*/ 1085850 h 3543300"/>
                  <a:gd name="connsiteX32" fmla="*/ 609600 w 3352800"/>
                  <a:gd name="connsiteY32" fmla="*/ 1133475 h 3543300"/>
                  <a:gd name="connsiteX33" fmla="*/ 619125 w 3352800"/>
                  <a:gd name="connsiteY33" fmla="*/ 1171575 h 3543300"/>
                  <a:gd name="connsiteX34" fmla="*/ 628650 w 3352800"/>
                  <a:gd name="connsiteY34" fmla="*/ 1200150 h 3543300"/>
                  <a:gd name="connsiteX35" fmla="*/ 647700 w 3352800"/>
                  <a:gd name="connsiteY35" fmla="*/ 1276350 h 3543300"/>
                  <a:gd name="connsiteX36" fmla="*/ 638175 w 3352800"/>
                  <a:gd name="connsiteY36" fmla="*/ 1371600 h 3543300"/>
                  <a:gd name="connsiteX37" fmla="*/ 619125 w 3352800"/>
                  <a:gd name="connsiteY37" fmla="*/ 1400175 h 3543300"/>
                  <a:gd name="connsiteX38" fmla="*/ 600075 w 3352800"/>
                  <a:gd name="connsiteY38" fmla="*/ 1438275 h 3543300"/>
                  <a:gd name="connsiteX39" fmla="*/ 581025 w 3352800"/>
                  <a:gd name="connsiteY39" fmla="*/ 1504950 h 3543300"/>
                  <a:gd name="connsiteX40" fmla="*/ 590550 w 3352800"/>
                  <a:gd name="connsiteY40" fmla="*/ 1600200 h 3543300"/>
                  <a:gd name="connsiteX41" fmla="*/ 723900 w 3352800"/>
                  <a:gd name="connsiteY41" fmla="*/ 1581150 h 3543300"/>
                  <a:gd name="connsiteX42" fmla="*/ 752475 w 3352800"/>
                  <a:gd name="connsiteY42" fmla="*/ 1562100 h 3543300"/>
                  <a:gd name="connsiteX43" fmla="*/ 809625 w 3352800"/>
                  <a:gd name="connsiteY43" fmla="*/ 1543050 h 3543300"/>
                  <a:gd name="connsiteX44" fmla="*/ 876300 w 3352800"/>
                  <a:gd name="connsiteY44" fmla="*/ 1514475 h 3543300"/>
                  <a:gd name="connsiteX45" fmla="*/ 942975 w 3352800"/>
                  <a:gd name="connsiteY45" fmla="*/ 1476375 h 3543300"/>
                  <a:gd name="connsiteX46" fmla="*/ 971550 w 3352800"/>
                  <a:gd name="connsiteY46" fmla="*/ 1457325 h 3543300"/>
                  <a:gd name="connsiteX47" fmla="*/ 1000125 w 3352800"/>
                  <a:gd name="connsiteY47" fmla="*/ 1447800 h 3543300"/>
                  <a:gd name="connsiteX48" fmla="*/ 1028700 w 3352800"/>
                  <a:gd name="connsiteY48" fmla="*/ 1428750 h 3543300"/>
                  <a:gd name="connsiteX49" fmla="*/ 1057275 w 3352800"/>
                  <a:gd name="connsiteY49" fmla="*/ 1323975 h 3543300"/>
                  <a:gd name="connsiteX50" fmla="*/ 1152525 w 3352800"/>
                  <a:gd name="connsiteY50" fmla="*/ 1381125 h 3543300"/>
                  <a:gd name="connsiteX51" fmla="*/ 1181100 w 3352800"/>
                  <a:gd name="connsiteY51" fmla="*/ 1323975 h 3543300"/>
                  <a:gd name="connsiteX52" fmla="*/ 1285875 w 3352800"/>
                  <a:gd name="connsiteY52" fmla="*/ 1162050 h 3543300"/>
                  <a:gd name="connsiteX53" fmla="*/ 1228725 w 3352800"/>
                  <a:gd name="connsiteY53" fmla="*/ 1285875 h 3543300"/>
                  <a:gd name="connsiteX54" fmla="*/ 1276350 w 3352800"/>
                  <a:gd name="connsiteY54" fmla="*/ 1304925 h 3543300"/>
                  <a:gd name="connsiteX55" fmla="*/ 1304925 w 3352800"/>
                  <a:gd name="connsiteY55" fmla="*/ 1323975 h 3543300"/>
                  <a:gd name="connsiteX56" fmla="*/ 1362075 w 3352800"/>
                  <a:gd name="connsiteY56" fmla="*/ 1352550 h 3543300"/>
                  <a:gd name="connsiteX57" fmla="*/ 1438275 w 3352800"/>
                  <a:gd name="connsiteY57" fmla="*/ 1400175 h 3543300"/>
                  <a:gd name="connsiteX58" fmla="*/ 1466850 w 3352800"/>
                  <a:gd name="connsiteY58" fmla="*/ 1409700 h 3543300"/>
                  <a:gd name="connsiteX59" fmla="*/ 1485900 w 3352800"/>
                  <a:gd name="connsiteY59" fmla="*/ 1438275 h 3543300"/>
                  <a:gd name="connsiteX60" fmla="*/ 1543050 w 3352800"/>
                  <a:gd name="connsiteY60" fmla="*/ 1457325 h 3543300"/>
                  <a:gd name="connsiteX61" fmla="*/ 1647825 w 3352800"/>
                  <a:gd name="connsiteY61" fmla="*/ 1447800 h 3543300"/>
                  <a:gd name="connsiteX62" fmla="*/ 1704975 w 3352800"/>
                  <a:gd name="connsiteY62" fmla="*/ 1400175 h 3543300"/>
                  <a:gd name="connsiteX63" fmla="*/ 1733550 w 3352800"/>
                  <a:gd name="connsiteY63" fmla="*/ 1390650 h 3543300"/>
                  <a:gd name="connsiteX64" fmla="*/ 1762125 w 3352800"/>
                  <a:gd name="connsiteY64" fmla="*/ 1333500 h 3543300"/>
                  <a:gd name="connsiteX65" fmla="*/ 1800225 w 3352800"/>
                  <a:gd name="connsiteY65" fmla="*/ 1314450 h 3543300"/>
                  <a:gd name="connsiteX66" fmla="*/ 1838325 w 3352800"/>
                  <a:gd name="connsiteY66" fmla="*/ 1266825 h 3543300"/>
                  <a:gd name="connsiteX67" fmla="*/ 1847850 w 3352800"/>
                  <a:gd name="connsiteY67" fmla="*/ 1228725 h 3543300"/>
                  <a:gd name="connsiteX68" fmla="*/ 1933575 w 3352800"/>
                  <a:gd name="connsiteY68" fmla="*/ 1181100 h 3543300"/>
                  <a:gd name="connsiteX69" fmla="*/ 2228850 w 3352800"/>
                  <a:gd name="connsiteY69" fmla="*/ 1162050 h 3543300"/>
                  <a:gd name="connsiteX70" fmla="*/ 2286000 w 3352800"/>
                  <a:gd name="connsiteY70" fmla="*/ 1171575 h 3543300"/>
                  <a:gd name="connsiteX71" fmla="*/ 2305050 w 3352800"/>
                  <a:gd name="connsiteY71" fmla="*/ 1200150 h 3543300"/>
                  <a:gd name="connsiteX72" fmla="*/ 2343150 w 3352800"/>
                  <a:gd name="connsiteY72" fmla="*/ 1266825 h 3543300"/>
                  <a:gd name="connsiteX73" fmla="*/ 2400300 w 3352800"/>
                  <a:gd name="connsiteY73" fmla="*/ 1304925 h 3543300"/>
                  <a:gd name="connsiteX74" fmla="*/ 2419350 w 3352800"/>
                  <a:gd name="connsiteY74" fmla="*/ 1333500 h 3543300"/>
                  <a:gd name="connsiteX75" fmla="*/ 2438400 w 3352800"/>
                  <a:gd name="connsiteY75" fmla="*/ 1400175 h 3543300"/>
                  <a:gd name="connsiteX76" fmla="*/ 2466975 w 3352800"/>
                  <a:gd name="connsiteY76" fmla="*/ 1438275 h 3543300"/>
                  <a:gd name="connsiteX77" fmla="*/ 2486025 w 3352800"/>
                  <a:gd name="connsiteY77" fmla="*/ 1466850 h 3543300"/>
                  <a:gd name="connsiteX78" fmla="*/ 2505075 w 3352800"/>
                  <a:gd name="connsiteY78" fmla="*/ 1504950 h 3543300"/>
                  <a:gd name="connsiteX79" fmla="*/ 2590800 w 3352800"/>
                  <a:gd name="connsiteY79" fmla="*/ 1552575 h 3543300"/>
                  <a:gd name="connsiteX80" fmla="*/ 2600325 w 3352800"/>
                  <a:gd name="connsiteY80" fmla="*/ 1581150 h 3543300"/>
                  <a:gd name="connsiteX81" fmla="*/ 2657475 w 3352800"/>
                  <a:gd name="connsiteY81" fmla="*/ 1600200 h 3543300"/>
                  <a:gd name="connsiteX82" fmla="*/ 2686050 w 3352800"/>
                  <a:gd name="connsiteY82" fmla="*/ 1628775 h 3543300"/>
                  <a:gd name="connsiteX83" fmla="*/ 2724150 w 3352800"/>
                  <a:gd name="connsiteY83" fmla="*/ 1647825 h 3543300"/>
                  <a:gd name="connsiteX84" fmla="*/ 2752725 w 3352800"/>
                  <a:gd name="connsiteY84" fmla="*/ 1666875 h 3543300"/>
                  <a:gd name="connsiteX85" fmla="*/ 2733675 w 3352800"/>
                  <a:gd name="connsiteY85" fmla="*/ 1857375 h 3543300"/>
                  <a:gd name="connsiteX86" fmla="*/ 2714625 w 3352800"/>
                  <a:gd name="connsiteY86" fmla="*/ 1905000 h 3543300"/>
                  <a:gd name="connsiteX87" fmla="*/ 2724150 w 3352800"/>
                  <a:gd name="connsiteY87" fmla="*/ 2085975 h 3543300"/>
                  <a:gd name="connsiteX88" fmla="*/ 2752725 w 3352800"/>
                  <a:gd name="connsiteY88" fmla="*/ 2114550 h 3543300"/>
                  <a:gd name="connsiteX89" fmla="*/ 2790825 w 3352800"/>
                  <a:gd name="connsiteY89" fmla="*/ 2238375 h 3543300"/>
                  <a:gd name="connsiteX90" fmla="*/ 2819400 w 3352800"/>
                  <a:gd name="connsiteY90" fmla="*/ 2295525 h 3543300"/>
                  <a:gd name="connsiteX91" fmla="*/ 2847975 w 3352800"/>
                  <a:gd name="connsiteY91" fmla="*/ 2305050 h 3543300"/>
                  <a:gd name="connsiteX92" fmla="*/ 2867025 w 3352800"/>
                  <a:gd name="connsiteY92" fmla="*/ 2343150 h 3543300"/>
                  <a:gd name="connsiteX93" fmla="*/ 2905125 w 3352800"/>
                  <a:gd name="connsiteY93" fmla="*/ 2352675 h 3543300"/>
                  <a:gd name="connsiteX94" fmla="*/ 2933700 w 3352800"/>
                  <a:gd name="connsiteY94" fmla="*/ 2362200 h 3543300"/>
                  <a:gd name="connsiteX95" fmla="*/ 2943225 w 3352800"/>
                  <a:gd name="connsiteY95" fmla="*/ 2390775 h 3543300"/>
                  <a:gd name="connsiteX96" fmla="*/ 3000375 w 3352800"/>
                  <a:gd name="connsiteY96" fmla="*/ 2428875 h 3543300"/>
                  <a:gd name="connsiteX97" fmla="*/ 3048000 w 3352800"/>
                  <a:gd name="connsiteY97" fmla="*/ 2476500 h 3543300"/>
                  <a:gd name="connsiteX98" fmla="*/ 3067050 w 3352800"/>
                  <a:gd name="connsiteY98" fmla="*/ 2505075 h 3543300"/>
                  <a:gd name="connsiteX99" fmla="*/ 3105150 w 3352800"/>
                  <a:gd name="connsiteY99" fmla="*/ 2514600 h 3543300"/>
                  <a:gd name="connsiteX100" fmla="*/ 3143250 w 3352800"/>
                  <a:gd name="connsiteY100" fmla="*/ 2552700 h 3543300"/>
                  <a:gd name="connsiteX101" fmla="*/ 3200400 w 3352800"/>
                  <a:gd name="connsiteY101" fmla="*/ 2590800 h 3543300"/>
                  <a:gd name="connsiteX102" fmla="*/ 3219450 w 3352800"/>
                  <a:gd name="connsiteY102" fmla="*/ 2647950 h 3543300"/>
                  <a:gd name="connsiteX103" fmla="*/ 3248025 w 3352800"/>
                  <a:gd name="connsiteY103" fmla="*/ 2705100 h 3543300"/>
                  <a:gd name="connsiteX104" fmla="*/ 3267075 w 3352800"/>
                  <a:gd name="connsiteY104" fmla="*/ 2743200 h 3543300"/>
                  <a:gd name="connsiteX105" fmla="*/ 3286125 w 3352800"/>
                  <a:gd name="connsiteY105" fmla="*/ 2800350 h 3543300"/>
                  <a:gd name="connsiteX106" fmla="*/ 3305175 w 3352800"/>
                  <a:gd name="connsiteY106" fmla="*/ 2933700 h 3543300"/>
                  <a:gd name="connsiteX107" fmla="*/ 3286125 w 3352800"/>
                  <a:gd name="connsiteY107" fmla="*/ 3105150 h 3543300"/>
                  <a:gd name="connsiteX108" fmla="*/ 3286125 w 3352800"/>
                  <a:gd name="connsiteY108" fmla="*/ 3362325 h 3543300"/>
                  <a:gd name="connsiteX109" fmla="*/ 3305175 w 3352800"/>
                  <a:gd name="connsiteY109" fmla="*/ 3390900 h 3543300"/>
                  <a:gd name="connsiteX110" fmla="*/ 3324225 w 3352800"/>
                  <a:gd name="connsiteY110" fmla="*/ 3448050 h 3543300"/>
                  <a:gd name="connsiteX111" fmla="*/ 3333750 w 3352800"/>
                  <a:gd name="connsiteY111" fmla="*/ 3476625 h 3543300"/>
                  <a:gd name="connsiteX112" fmla="*/ 3343275 w 3352800"/>
                  <a:gd name="connsiteY112" fmla="*/ 3505200 h 3543300"/>
                  <a:gd name="connsiteX113" fmla="*/ 3352800 w 3352800"/>
                  <a:gd name="connsiteY113" fmla="*/ 3543300 h 3543300"/>
                  <a:gd name="connsiteX0" fmla="*/ 0 w 3352800"/>
                  <a:gd name="connsiteY0" fmla="*/ 0 h 3543300"/>
                  <a:gd name="connsiteX1" fmla="*/ 47625 w 3352800"/>
                  <a:gd name="connsiteY1" fmla="*/ 57150 h 3543300"/>
                  <a:gd name="connsiteX2" fmla="*/ 85725 w 3352800"/>
                  <a:gd name="connsiteY2" fmla="*/ 38100 h 3543300"/>
                  <a:gd name="connsiteX3" fmla="*/ 104775 w 3352800"/>
                  <a:gd name="connsiteY3" fmla="*/ 9525 h 3543300"/>
                  <a:gd name="connsiteX4" fmla="*/ 180975 w 3352800"/>
                  <a:gd name="connsiteY4" fmla="*/ 9525 h 3543300"/>
                  <a:gd name="connsiteX5" fmla="*/ 219075 w 3352800"/>
                  <a:gd name="connsiteY5" fmla="*/ 28575 h 3543300"/>
                  <a:gd name="connsiteX6" fmla="*/ 238125 w 3352800"/>
                  <a:gd name="connsiteY6" fmla="*/ 85725 h 3543300"/>
                  <a:gd name="connsiteX7" fmla="*/ 247650 w 3352800"/>
                  <a:gd name="connsiteY7" fmla="*/ 114300 h 3543300"/>
                  <a:gd name="connsiteX8" fmla="*/ 266700 w 3352800"/>
                  <a:gd name="connsiteY8" fmla="*/ 190500 h 3543300"/>
                  <a:gd name="connsiteX9" fmla="*/ 285750 w 3352800"/>
                  <a:gd name="connsiteY9" fmla="*/ 219075 h 3543300"/>
                  <a:gd name="connsiteX10" fmla="*/ 257175 w 3352800"/>
                  <a:gd name="connsiteY10" fmla="*/ 314325 h 3543300"/>
                  <a:gd name="connsiteX11" fmla="*/ 238125 w 3352800"/>
                  <a:gd name="connsiteY11" fmla="*/ 342900 h 3543300"/>
                  <a:gd name="connsiteX12" fmla="*/ 228600 w 3352800"/>
                  <a:gd name="connsiteY12" fmla="*/ 381000 h 3543300"/>
                  <a:gd name="connsiteX13" fmla="*/ 238125 w 3352800"/>
                  <a:gd name="connsiteY13" fmla="*/ 447675 h 3543300"/>
                  <a:gd name="connsiteX14" fmla="*/ 266700 w 3352800"/>
                  <a:gd name="connsiteY14" fmla="*/ 466725 h 3543300"/>
                  <a:gd name="connsiteX15" fmla="*/ 371475 w 3352800"/>
                  <a:gd name="connsiteY15" fmla="*/ 476250 h 3543300"/>
                  <a:gd name="connsiteX16" fmla="*/ 438150 w 3352800"/>
                  <a:gd name="connsiteY16" fmla="*/ 466725 h 3543300"/>
                  <a:gd name="connsiteX17" fmla="*/ 476250 w 3352800"/>
                  <a:gd name="connsiteY17" fmla="*/ 457200 h 3543300"/>
                  <a:gd name="connsiteX18" fmla="*/ 495300 w 3352800"/>
                  <a:gd name="connsiteY18" fmla="*/ 428625 h 3543300"/>
                  <a:gd name="connsiteX19" fmla="*/ 561975 w 3352800"/>
                  <a:gd name="connsiteY19" fmla="*/ 409575 h 3543300"/>
                  <a:gd name="connsiteX20" fmla="*/ 695325 w 3352800"/>
                  <a:gd name="connsiteY20" fmla="*/ 447675 h 3543300"/>
                  <a:gd name="connsiteX21" fmla="*/ 714375 w 3352800"/>
                  <a:gd name="connsiteY21" fmla="*/ 476250 h 3543300"/>
                  <a:gd name="connsiteX22" fmla="*/ 704850 w 3352800"/>
                  <a:gd name="connsiteY22" fmla="*/ 542925 h 3543300"/>
                  <a:gd name="connsiteX23" fmla="*/ 695325 w 3352800"/>
                  <a:gd name="connsiteY23" fmla="*/ 581025 h 3543300"/>
                  <a:gd name="connsiteX24" fmla="*/ 704850 w 3352800"/>
                  <a:gd name="connsiteY24" fmla="*/ 723900 h 3543300"/>
                  <a:gd name="connsiteX25" fmla="*/ 752475 w 3352800"/>
                  <a:gd name="connsiteY25" fmla="*/ 800100 h 3543300"/>
                  <a:gd name="connsiteX26" fmla="*/ 723900 w 3352800"/>
                  <a:gd name="connsiteY26" fmla="*/ 885825 h 3543300"/>
                  <a:gd name="connsiteX27" fmla="*/ 714375 w 3352800"/>
                  <a:gd name="connsiteY27" fmla="*/ 914400 h 3543300"/>
                  <a:gd name="connsiteX28" fmla="*/ 704850 w 3352800"/>
                  <a:gd name="connsiteY28" fmla="*/ 942975 h 3543300"/>
                  <a:gd name="connsiteX29" fmla="*/ 685800 w 3352800"/>
                  <a:gd name="connsiteY29" fmla="*/ 1009650 h 3543300"/>
                  <a:gd name="connsiteX30" fmla="*/ 647700 w 3352800"/>
                  <a:gd name="connsiteY30" fmla="*/ 1066800 h 3543300"/>
                  <a:gd name="connsiteX31" fmla="*/ 590550 w 3352800"/>
                  <a:gd name="connsiteY31" fmla="*/ 1085850 h 3543300"/>
                  <a:gd name="connsiteX32" fmla="*/ 609600 w 3352800"/>
                  <a:gd name="connsiteY32" fmla="*/ 1133475 h 3543300"/>
                  <a:gd name="connsiteX33" fmla="*/ 619125 w 3352800"/>
                  <a:gd name="connsiteY33" fmla="*/ 1171575 h 3543300"/>
                  <a:gd name="connsiteX34" fmla="*/ 628650 w 3352800"/>
                  <a:gd name="connsiteY34" fmla="*/ 1200150 h 3543300"/>
                  <a:gd name="connsiteX35" fmla="*/ 647700 w 3352800"/>
                  <a:gd name="connsiteY35" fmla="*/ 1276350 h 3543300"/>
                  <a:gd name="connsiteX36" fmla="*/ 638175 w 3352800"/>
                  <a:gd name="connsiteY36" fmla="*/ 1371600 h 3543300"/>
                  <a:gd name="connsiteX37" fmla="*/ 619125 w 3352800"/>
                  <a:gd name="connsiteY37" fmla="*/ 1400175 h 3543300"/>
                  <a:gd name="connsiteX38" fmla="*/ 600075 w 3352800"/>
                  <a:gd name="connsiteY38" fmla="*/ 1438275 h 3543300"/>
                  <a:gd name="connsiteX39" fmla="*/ 581025 w 3352800"/>
                  <a:gd name="connsiteY39" fmla="*/ 1504950 h 3543300"/>
                  <a:gd name="connsiteX40" fmla="*/ 590550 w 3352800"/>
                  <a:gd name="connsiteY40" fmla="*/ 1600200 h 3543300"/>
                  <a:gd name="connsiteX41" fmla="*/ 723900 w 3352800"/>
                  <a:gd name="connsiteY41" fmla="*/ 1581150 h 3543300"/>
                  <a:gd name="connsiteX42" fmla="*/ 752475 w 3352800"/>
                  <a:gd name="connsiteY42" fmla="*/ 1562100 h 3543300"/>
                  <a:gd name="connsiteX43" fmla="*/ 809625 w 3352800"/>
                  <a:gd name="connsiteY43" fmla="*/ 1543050 h 3543300"/>
                  <a:gd name="connsiteX44" fmla="*/ 876300 w 3352800"/>
                  <a:gd name="connsiteY44" fmla="*/ 1514475 h 3543300"/>
                  <a:gd name="connsiteX45" fmla="*/ 942975 w 3352800"/>
                  <a:gd name="connsiteY45" fmla="*/ 1476375 h 3543300"/>
                  <a:gd name="connsiteX46" fmla="*/ 971550 w 3352800"/>
                  <a:gd name="connsiteY46" fmla="*/ 1457325 h 3543300"/>
                  <a:gd name="connsiteX47" fmla="*/ 1000125 w 3352800"/>
                  <a:gd name="connsiteY47" fmla="*/ 1447800 h 3543300"/>
                  <a:gd name="connsiteX48" fmla="*/ 981075 w 3352800"/>
                  <a:gd name="connsiteY48" fmla="*/ 1333500 h 3543300"/>
                  <a:gd name="connsiteX49" fmla="*/ 1057275 w 3352800"/>
                  <a:gd name="connsiteY49" fmla="*/ 1323975 h 3543300"/>
                  <a:gd name="connsiteX50" fmla="*/ 1152525 w 3352800"/>
                  <a:gd name="connsiteY50" fmla="*/ 1381125 h 3543300"/>
                  <a:gd name="connsiteX51" fmla="*/ 1181100 w 3352800"/>
                  <a:gd name="connsiteY51" fmla="*/ 1323975 h 3543300"/>
                  <a:gd name="connsiteX52" fmla="*/ 1285875 w 3352800"/>
                  <a:gd name="connsiteY52" fmla="*/ 1162050 h 3543300"/>
                  <a:gd name="connsiteX53" fmla="*/ 1228725 w 3352800"/>
                  <a:gd name="connsiteY53" fmla="*/ 1285875 h 3543300"/>
                  <a:gd name="connsiteX54" fmla="*/ 1276350 w 3352800"/>
                  <a:gd name="connsiteY54" fmla="*/ 1304925 h 3543300"/>
                  <a:gd name="connsiteX55" fmla="*/ 1304925 w 3352800"/>
                  <a:gd name="connsiteY55" fmla="*/ 1323975 h 3543300"/>
                  <a:gd name="connsiteX56" fmla="*/ 1362075 w 3352800"/>
                  <a:gd name="connsiteY56" fmla="*/ 1352550 h 3543300"/>
                  <a:gd name="connsiteX57" fmla="*/ 1438275 w 3352800"/>
                  <a:gd name="connsiteY57" fmla="*/ 1400175 h 3543300"/>
                  <a:gd name="connsiteX58" fmla="*/ 1466850 w 3352800"/>
                  <a:gd name="connsiteY58" fmla="*/ 1409700 h 3543300"/>
                  <a:gd name="connsiteX59" fmla="*/ 1485900 w 3352800"/>
                  <a:gd name="connsiteY59" fmla="*/ 1438275 h 3543300"/>
                  <a:gd name="connsiteX60" fmla="*/ 1543050 w 3352800"/>
                  <a:gd name="connsiteY60" fmla="*/ 1457325 h 3543300"/>
                  <a:gd name="connsiteX61" fmla="*/ 1647825 w 3352800"/>
                  <a:gd name="connsiteY61" fmla="*/ 1447800 h 3543300"/>
                  <a:gd name="connsiteX62" fmla="*/ 1704975 w 3352800"/>
                  <a:gd name="connsiteY62" fmla="*/ 1400175 h 3543300"/>
                  <a:gd name="connsiteX63" fmla="*/ 1733550 w 3352800"/>
                  <a:gd name="connsiteY63" fmla="*/ 1390650 h 3543300"/>
                  <a:gd name="connsiteX64" fmla="*/ 1762125 w 3352800"/>
                  <a:gd name="connsiteY64" fmla="*/ 1333500 h 3543300"/>
                  <a:gd name="connsiteX65" fmla="*/ 1800225 w 3352800"/>
                  <a:gd name="connsiteY65" fmla="*/ 1314450 h 3543300"/>
                  <a:gd name="connsiteX66" fmla="*/ 1838325 w 3352800"/>
                  <a:gd name="connsiteY66" fmla="*/ 1266825 h 3543300"/>
                  <a:gd name="connsiteX67" fmla="*/ 1847850 w 3352800"/>
                  <a:gd name="connsiteY67" fmla="*/ 1228725 h 3543300"/>
                  <a:gd name="connsiteX68" fmla="*/ 1933575 w 3352800"/>
                  <a:gd name="connsiteY68" fmla="*/ 1181100 h 3543300"/>
                  <a:gd name="connsiteX69" fmla="*/ 2228850 w 3352800"/>
                  <a:gd name="connsiteY69" fmla="*/ 1162050 h 3543300"/>
                  <a:gd name="connsiteX70" fmla="*/ 2286000 w 3352800"/>
                  <a:gd name="connsiteY70" fmla="*/ 1171575 h 3543300"/>
                  <a:gd name="connsiteX71" fmla="*/ 2305050 w 3352800"/>
                  <a:gd name="connsiteY71" fmla="*/ 1200150 h 3543300"/>
                  <a:gd name="connsiteX72" fmla="*/ 2343150 w 3352800"/>
                  <a:gd name="connsiteY72" fmla="*/ 1266825 h 3543300"/>
                  <a:gd name="connsiteX73" fmla="*/ 2400300 w 3352800"/>
                  <a:gd name="connsiteY73" fmla="*/ 1304925 h 3543300"/>
                  <a:gd name="connsiteX74" fmla="*/ 2419350 w 3352800"/>
                  <a:gd name="connsiteY74" fmla="*/ 1333500 h 3543300"/>
                  <a:gd name="connsiteX75" fmla="*/ 2438400 w 3352800"/>
                  <a:gd name="connsiteY75" fmla="*/ 1400175 h 3543300"/>
                  <a:gd name="connsiteX76" fmla="*/ 2466975 w 3352800"/>
                  <a:gd name="connsiteY76" fmla="*/ 1438275 h 3543300"/>
                  <a:gd name="connsiteX77" fmla="*/ 2486025 w 3352800"/>
                  <a:gd name="connsiteY77" fmla="*/ 1466850 h 3543300"/>
                  <a:gd name="connsiteX78" fmla="*/ 2505075 w 3352800"/>
                  <a:gd name="connsiteY78" fmla="*/ 1504950 h 3543300"/>
                  <a:gd name="connsiteX79" fmla="*/ 2590800 w 3352800"/>
                  <a:gd name="connsiteY79" fmla="*/ 1552575 h 3543300"/>
                  <a:gd name="connsiteX80" fmla="*/ 2600325 w 3352800"/>
                  <a:gd name="connsiteY80" fmla="*/ 1581150 h 3543300"/>
                  <a:gd name="connsiteX81" fmla="*/ 2657475 w 3352800"/>
                  <a:gd name="connsiteY81" fmla="*/ 1600200 h 3543300"/>
                  <a:gd name="connsiteX82" fmla="*/ 2686050 w 3352800"/>
                  <a:gd name="connsiteY82" fmla="*/ 1628775 h 3543300"/>
                  <a:gd name="connsiteX83" fmla="*/ 2724150 w 3352800"/>
                  <a:gd name="connsiteY83" fmla="*/ 1647825 h 3543300"/>
                  <a:gd name="connsiteX84" fmla="*/ 2752725 w 3352800"/>
                  <a:gd name="connsiteY84" fmla="*/ 1666875 h 3543300"/>
                  <a:gd name="connsiteX85" fmla="*/ 2733675 w 3352800"/>
                  <a:gd name="connsiteY85" fmla="*/ 1857375 h 3543300"/>
                  <a:gd name="connsiteX86" fmla="*/ 2714625 w 3352800"/>
                  <a:gd name="connsiteY86" fmla="*/ 1905000 h 3543300"/>
                  <a:gd name="connsiteX87" fmla="*/ 2724150 w 3352800"/>
                  <a:gd name="connsiteY87" fmla="*/ 2085975 h 3543300"/>
                  <a:gd name="connsiteX88" fmla="*/ 2752725 w 3352800"/>
                  <a:gd name="connsiteY88" fmla="*/ 2114550 h 3543300"/>
                  <a:gd name="connsiteX89" fmla="*/ 2790825 w 3352800"/>
                  <a:gd name="connsiteY89" fmla="*/ 2238375 h 3543300"/>
                  <a:gd name="connsiteX90" fmla="*/ 2819400 w 3352800"/>
                  <a:gd name="connsiteY90" fmla="*/ 2295525 h 3543300"/>
                  <a:gd name="connsiteX91" fmla="*/ 2847975 w 3352800"/>
                  <a:gd name="connsiteY91" fmla="*/ 2305050 h 3543300"/>
                  <a:gd name="connsiteX92" fmla="*/ 2867025 w 3352800"/>
                  <a:gd name="connsiteY92" fmla="*/ 2343150 h 3543300"/>
                  <a:gd name="connsiteX93" fmla="*/ 2905125 w 3352800"/>
                  <a:gd name="connsiteY93" fmla="*/ 2352675 h 3543300"/>
                  <a:gd name="connsiteX94" fmla="*/ 2933700 w 3352800"/>
                  <a:gd name="connsiteY94" fmla="*/ 2362200 h 3543300"/>
                  <a:gd name="connsiteX95" fmla="*/ 2943225 w 3352800"/>
                  <a:gd name="connsiteY95" fmla="*/ 2390775 h 3543300"/>
                  <a:gd name="connsiteX96" fmla="*/ 3000375 w 3352800"/>
                  <a:gd name="connsiteY96" fmla="*/ 2428875 h 3543300"/>
                  <a:gd name="connsiteX97" fmla="*/ 3048000 w 3352800"/>
                  <a:gd name="connsiteY97" fmla="*/ 2476500 h 3543300"/>
                  <a:gd name="connsiteX98" fmla="*/ 3067050 w 3352800"/>
                  <a:gd name="connsiteY98" fmla="*/ 2505075 h 3543300"/>
                  <a:gd name="connsiteX99" fmla="*/ 3105150 w 3352800"/>
                  <a:gd name="connsiteY99" fmla="*/ 2514600 h 3543300"/>
                  <a:gd name="connsiteX100" fmla="*/ 3143250 w 3352800"/>
                  <a:gd name="connsiteY100" fmla="*/ 2552700 h 3543300"/>
                  <a:gd name="connsiteX101" fmla="*/ 3200400 w 3352800"/>
                  <a:gd name="connsiteY101" fmla="*/ 2590800 h 3543300"/>
                  <a:gd name="connsiteX102" fmla="*/ 3219450 w 3352800"/>
                  <a:gd name="connsiteY102" fmla="*/ 2647950 h 3543300"/>
                  <a:gd name="connsiteX103" fmla="*/ 3248025 w 3352800"/>
                  <a:gd name="connsiteY103" fmla="*/ 2705100 h 3543300"/>
                  <a:gd name="connsiteX104" fmla="*/ 3267075 w 3352800"/>
                  <a:gd name="connsiteY104" fmla="*/ 2743200 h 3543300"/>
                  <a:gd name="connsiteX105" fmla="*/ 3286125 w 3352800"/>
                  <a:gd name="connsiteY105" fmla="*/ 2800350 h 3543300"/>
                  <a:gd name="connsiteX106" fmla="*/ 3305175 w 3352800"/>
                  <a:gd name="connsiteY106" fmla="*/ 2933700 h 3543300"/>
                  <a:gd name="connsiteX107" fmla="*/ 3286125 w 3352800"/>
                  <a:gd name="connsiteY107" fmla="*/ 3105150 h 3543300"/>
                  <a:gd name="connsiteX108" fmla="*/ 3286125 w 3352800"/>
                  <a:gd name="connsiteY108" fmla="*/ 3362325 h 3543300"/>
                  <a:gd name="connsiteX109" fmla="*/ 3305175 w 3352800"/>
                  <a:gd name="connsiteY109" fmla="*/ 3390900 h 3543300"/>
                  <a:gd name="connsiteX110" fmla="*/ 3324225 w 3352800"/>
                  <a:gd name="connsiteY110" fmla="*/ 3448050 h 3543300"/>
                  <a:gd name="connsiteX111" fmla="*/ 3333750 w 3352800"/>
                  <a:gd name="connsiteY111" fmla="*/ 3476625 h 3543300"/>
                  <a:gd name="connsiteX112" fmla="*/ 3343275 w 3352800"/>
                  <a:gd name="connsiteY112" fmla="*/ 3505200 h 3543300"/>
                  <a:gd name="connsiteX113" fmla="*/ 3352800 w 3352800"/>
                  <a:gd name="connsiteY113" fmla="*/ 3543300 h 3543300"/>
                  <a:gd name="connsiteX0" fmla="*/ 0 w 3352800"/>
                  <a:gd name="connsiteY0" fmla="*/ 0 h 3543300"/>
                  <a:gd name="connsiteX1" fmla="*/ 47625 w 3352800"/>
                  <a:gd name="connsiteY1" fmla="*/ 57150 h 3543300"/>
                  <a:gd name="connsiteX2" fmla="*/ 85725 w 3352800"/>
                  <a:gd name="connsiteY2" fmla="*/ 38100 h 3543300"/>
                  <a:gd name="connsiteX3" fmla="*/ 104775 w 3352800"/>
                  <a:gd name="connsiteY3" fmla="*/ 9525 h 3543300"/>
                  <a:gd name="connsiteX4" fmla="*/ 180975 w 3352800"/>
                  <a:gd name="connsiteY4" fmla="*/ 9525 h 3543300"/>
                  <a:gd name="connsiteX5" fmla="*/ 219075 w 3352800"/>
                  <a:gd name="connsiteY5" fmla="*/ 28575 h 3543300"/>
                  <a:gd name="connsiteX6" fmla="*/ 238125 w 3352800"/>
                  <a:gd name="connsiteY6" fmla="*/ 85725 h 3543300"/>
                  <a:gd name="connsiteX7" fmla="*/ 247650 w 3352800"/>
                  <a:gd name="connsiteY7" fmla="*/ 114300 h 3543300"/>
                  <a:gd name="connsiteX8" fmla="*/ 266700 w 3352800"/>
                  <a:gd name="connsiteY8" fmla="*/ 190500 h 3543300"/>
                  <a:gd name="connsiteX9" fmla="*/ 285750 w 3352800"/>
                  <a:gd name="connsiteY9" fmla="*/ 219075 h 3543300"/>
                  <a:gd name="connsiteX10" fmla="*/ 257175 w 3352800"/>
                  <a:gd name="connsiteY10" fmla="*/ 314325 h 3543300"/>
                  <a:gd name="connsiteX11" fmla="*/ 238125 w 3352800"/>
                  <a:gd name="connsiteY11" fmla="*/ 342900 h 3543300"/>
                  <a:gd name="connsiteX12" fmla="*/ 228600 w 3352800"/>
                  <a:gd name="connsiteY12" fmla="*/ 381000 h 3543300"/>
                  <a:gd name="connsiteX13" fmla="*/ 238125 w 3352800"/>
                  <a:gd name="connsiteY13" fmla="*/ 447675 h 3543300"/>
                  <a:gd name="connsiteX14" fmla="*/ 266700 w 3352800"/>
                  <a:gd name="connsiteY14" fmla="*/ 466725 h 3543300"/>
                  <a:gd name="connsiteX15" fmla="*/ 371475 w 3352800"/>
                  <a:gd name="connsiteY15" fmla="*/ 476250 h 3543300"/>
                  <a:gd name="connsiteX16" fmla="*/ 438150 w 3352800"/>
                  <a:gd name="connsiteY16" fmla="*/ 466725 h 3543300"/>
                  <a:gd name="connsiteX17" fmla="*/ 476250 w 3352800"/>
                  <a:gd name="connsiteY17" fmla="*/ 457200 h 3543300"/>
                  <a:gd name="connsiteX18" fmla="*/ 495300 w 3352800"/>
                  <a:gd name="connsiteY18" fmla="*/ 428625 h 3543300"/>
                  <a:gd name="connsiteX19" fmla="*/ 561975 w 3352800"/>
                  <a:gd name="connsiteY19" fmla="*/ 409575 h 3543300"/>
                  <a:gd name="connsiteX20" fmla="*/ 695325 w 3352800"/>
                  <a:gd name="connsiteY20" fmla="*/ 447675 h 3543300"/>
                  <a:gd name="connsiteX21" fmla="*/ 714375 w 3352800"/>
                  <a:gd name="connsiteY21" fmla="*/ 476250 h 3543300"/>
                  <a:gd name="connsiteX22" fmla="*/ 704850 w 3352800"/>
                  <a:gd name="connsiteY22" fmla="*/ 542925 h 3543300"/>
                  <a:gd name="connsiteX23" fmla="*/ 695325 w 3352800"/>
                  <a:gd name="connsiteY23" fmla="*/ 581025 h 3543300"/>
                  <a:gd name="connsiteX24" fmla="*/ 704850 w 3352800"/>
                  <a:gd name="connsiteY24" fmla="*/ 723900 h 3543300"/>
                  <a:gd name="connsiteX25" fmla="*/ 752475 w 3352800"/>
                  <a:gd name="connsiteY25" fmla="*/ 800100 h 3543300"/>
                  <a:gd name="connsiteX26" fmla="*/ 723900 w 3352800"/>
                  <a:gd name="connsiteY26" fmla="*/ 885825 h 3543300"/>
                  <a:gd name="connsiteX27" fmla="*/ 714375 w 3352800"/>
                  <a:gd name="connsiteY27" fmla="*/ 914400 h 3543300"/>
                  <a:gd name="connsiteX28" fmla="*/ 704850 w 3352800"/>
                  <a:gd name="connsiteY28" fmla="*/ 942975 h 3543300"/>
                  <a:gd name="connsiteX29" fmla="*/ 685800 w 3352800"/>
                  <a:gd name="connsiteY29" fmla="*/ 1009650 h 3543300"/>
                  <a:gd name="connsiteX30" fmla="*/ 647700 w 3352800"/>
                  <a:gd name="connsiteY30" fmla="*/ 1066800 h 3543300"/>
                  <a:gd name="connsiteX31" fmla="*/ 590550 w 3352800"/>
                  <a:gd name="connsiteY31" fmla="*/ 1085850 h 3543300"/>
                  <a:gd name="connsiteX32" fmla="*/ 609600 w 3352800"/>
                  <a:gd name="connsiteY32" fmla="*/ 1133475 h 3543300"/>
                  <a:gd name="connsiteX33" fmla="*/ 619125 w 3352800"/>
                  <a:gd name="connsiteY33" fmla="*/ 1171575 h 3543300"/>
                  <a:gd name="connsiteX34" fmla="*/ 628650 w 3352800"/>
                  <a:gd name="connsiteY34" fmla="*/ 1200150 h 3543300"/>
                  <a:gd name="connsiteX35" fmla="*/ 647700 w 3352800"/>
                  <a:gd name="connsiteY35" fmla="*/ 1276350 h 3543300"/>
                  <a:gd name="connsiteX36" fmla="*/ 638175 w 3352800"/>
                  <a:gd name="connsiteY36" fmla="*/ 1371600 h 3543300"/>
                  <a:gd name="connsiteX37" fmla="*/ 619125 w 3352800"/>
                  <a:gd name="connsiteY37" fmla="*/ 1400175 h 3543300"/>
                  <a:gd name="connsiteX38" fmla="*/ 600075 w 3352800"/>
                  <a:gd name="connsiteY38" fmla="*/ 1438275 h 3543300"/>
                  <a:gd name="connsiteX39" fmla="*/ 581025 w 3352800"/>
                  <a:gd name="connsiteY39" fmla="*/ 1504950 h 3543300"/>
                  <a:gd name="connsiteX40" fmla="*/ 590550 w 3352800"/>
                  <a:gd name="connsiteY40" fmla="*/ 1600200 h 3543300"/>
                  <a:gd name="connsiteX41" fmla="*/ 723900 w 3352800"/>
                  <a:gd name="connsiteY41" fmla="*/ 1581150 h 3543300"/>
                  <a:gd name="connsiteX42" fmla="*/ 752475 w 3352800"/>
                  <a:gd name="connsiteY42" fmla="*/ 1562100 h 3543300"/>
                  <a:gd name="connsiteX43" fmla="*/ 809625 w 3352800"/>
                  <a:gd name="connsiteY43" fmla="*/ 1543050 h 3543300"/>
                  <a:gd name="connsiteX44" fmla="*/ 876300 w 3352800"/>
                  <a:gd name="connsiteY44" fmla="*/ 1514475 h 3543300"/>
                  <a:gd name="connsiteX45" fmla="*/ 942975 w 3352800"/>
                  <a:gd name="connsiteY45" fmla="*/ 1476375 h 3543300"/>
                  <a:gd name="connsiteX46" fmla="*/ 971550 w 3352800"/>
                  <a:gd name="connsiteY46" fmla="*/ 1457325 h 3543300"/>
                  <a:gd name="connsiteX47" fmla="*/ 1000125 w 3352800"/>
                  <a:gd name="connsiteY47" fmla="*/ 1447800 h 3543300"/>
                  <a:gd name="connsiteX48" fmla="*/ 981075 w 3352800"/>
                  <a:gd name="connsiteY48" fmla="*/ 1333500 h 3543300"/>
                  <a:gd name="connsiteX49" fmla="*/ 1057275 w 3352800"/>
                  <a:gd name="connsiteY49" fmla="*/ 1323975 h 3543300"/>
                  <a:gd name="connsiteX50" fmla="*/ 1152525 w 3352800"/>
                  <a:gd name="connsiteY50" fmla="*/ 1381125 h 3543300"/>
                  <a:gd name="connsiteX51" fmla="*/ 1181100 w 3352800"/>
                  <a:gd name="connsiteY51" fmla="*/ 1323975 h 3543300"/>
                  <a:gd name="connsiteX52" fmla="*/ 1276350 w 3352800"/>
                  <a:gd name="connsiteY52" fmla="*/ 1219200 h 3543300"/>
                  <a:gd name="connsiteX53" fmla="*/ 1228725 w 3352800"/>
                  <a:gd name="connsiteY53" fmla="*/ 1285875 h 3543300"/>
                  <a:gd name="connsiteX54" fmla="*/ 1276350 w 3352800"/>
                  <a:gd name="connsiteY54" fmla="*/ 1304925 h 3543300"/>
                  <a:gd name="connsiteX55" fmla="*/ 1304925 w 3352800"/>
                  <a:gd name="connsiteY55" fmla="*/ 1323975 h 3543300"/>
                  <a:gd name="connsiteX56" fmla="*/ 1362075 w 3352800"/>
                  <a:gd name="connsiteY56" fmla="*/ 1352550 h 3543300"/>
                  <a:gd name="connsiteX57" fmla="*/ 1438275 w 3352800"/>
                  <a:gd name="connsiteY57" fmla="*/ 1400175 h 3543300"/>
                  <a:gd name="connsiteX58" fmla="*/ 1466850 w 3352800"/>
                  <a:gd name="connsiteY58" fmla="*/ 1409700 h 3543300"/>
                  <a:gd name="connsiteX59" fmla="*/ 1485900 w 3352800"/>
                  <a:gd name="connsiteY59" fmla="*/ 1438275 h 3543300"/>
                  <a:gd name="connsiteX60" fmla="*/ 1543050 w 3352800"/>
                  <a:gd name="connsiteY60" fmla="*/ 1457325 h 3543300"/>
                  <a:gd name="connsiteX61" fmla="*/ 1647825 w 3352800"/>
                  <a:gd name="connsiteY61" fmla="*/ 1447800 h 3543300"/>
                  <a:gd name="connsiteX62" fmla="*/ 1704975 w 3352800"/>
                  <a:gd name="connsiteY62" fmla="*/ 1400175 h 3543300"/>
                  <a:gd name="connsiteX63" fmla="*/ 1733550 w 3352800"/>
                  <a:gd name="connsiteY63" fmla="*/ 1390650 h 3543300"/>
                  <a:gd name="connsiteX64" fmla="*/ 1762125 w 3352800"/>
                  <a:gd name="connsiteY64" fmla="*/ 1333500 h 3543300"/>
                  <a:gd name="connsiteX65" fmla="*/ 1800225 w 3352800"/>
                  <a:gd name="connsiteY65" fmla="*/ 1314450 h 3543300"/>
                  <a:gd name="connsiteX66" fmla="*/ 1838325 w 3352800"/>
                  <a:gd name="connsiteY66" fmla="*/ 1266825 h 3543300"/>
                  <a:gd name="connsiteX67" fmla="*/ 1847850 w 3352800"/>
                  <a:gd name="connsiteY67" fmla="*/ 1228725 h 3543300"/>
                  <a:gd name="connsiteX68" fmla="*/ 1933575 w 3352800"/>
                  <a:gd name="connsiteY68" fmla="*/ 1181100 h 3543300"/>
                  <a:gd name="connsiteX69" fmla="*/ 2228850 w 3352800"/>
                  <a:gd name="connsiteY69" fmla="*/ 1162050 h 3543300"/>
                  <a:gd name="connsiteX70" fmla="*/ 2286000 w 3352800"/>
                  <a:gd name="connsiteY70" fmla="*/ 1171575 h 3543300"/>
                  <a:gd name="connsiteX71" fmla="*/ 2305050 w 3352800"/>
                  <a:gd name="connsiteY71" fmla="*/ 1200150 h 3543300"/>
                  <a:gd name="connsiteX72" fmla="*/ 2343150 w 3352800"/>
                  <a:gd name="connsiteY72" fmla="*/ 1266825 h 3543300"/>
                  <a:gd name="connsiteX73" fmla="*/ 2400300 w 3352800"/>
                  <a:gd name="connsiteY73" fmla="*/ 1304925 h 3543300"/>
                  <a:gd name="connsiteX74" fmla="*/ 2419350 w 3352800"/>
                  <a:gd name="connsiteY74" fmla="*/ 1333500 h 3543300"/>
                  <a:gd name="connsiteX75" fmla="*/ 2438400 w 3352800"/>
                  <a:gd name="connsiteY75" fmla="*/ 1400175 h 3543300"/>
                  <a:gd name="connsiteX76" fmla="*/ 2466975 w 3352800"/>
                  <a:gd name="connsiteY76" fmla="*/ 1438275 h 3543300"/>
                  <a:gd name="connsiteX77" fmla="*/ 2486025 w 3352800"/>
                  <a:gd name="connsiteY77" fmla="*/ 1466850 h 3543300"/>
                  <a:gd name="connsiteX78" fmla="*/ 2505075 w 3352800"/>
                  <a:gd name="connsiteY78" fmla="*/ 1504950 h 3543300"/>
                  <a:gd name="connsiteX79" fmla="*/ 2590800 w 3352800"/>
                  <a:gd name="connsiteY79" fmla="*/ 1552575 h 3543300"/>
                  <a:gd name="connsiteX80" fmla="*/ 2600325 w 3352800"/>
                  <a:gd name="connsiteY80" fmla="*/ 1581150 h 3543300"/>
                  <a:gd name="connsiteX81" fmla="*/ 2657475 w 3352800"/>
                  <a:gd name="connsiteY81" fmla="*/ 1600200 h 3543300"/>
                  <a:gd name="connsiteX82" fmla="*/ 2686050 w 3352800"/>
                  <a:gd name="connsiteY82" fmla="*/ 1628775 h 3543300"/>
                  <a:gd name="connsiteX83" fmla="*/ 2724150 w 3352800"/>
                  <a:gd name="connsiteY83" fmla="*/ 1647825 h 3543300"/>
                  <a:gd name="connsiteX84" fmla="*/ 2752725 w 3352800"/>
                  <a:gd name="connsiteY84" fmla="*/ 1666875 h 3543300"/>
                  <a:gd name="connsiteX85" fmla="*/ 2733675 w 3352800"/>
                  <a:gd name="connsiteY85" fmla="*/ 1857375 h 3543300"/>
                  <a:gd name="connsiteX86" fmla="*/ 2714625 w 3352800"/>
                  <a:gd name="connsiteY86" fmla="*/ 1905000 h 3543300"/>
                  <a:gd name="connsiteX87" fmla="*/ 2724150 w 3352800"/>
                  <a:gd name="connsiteY87" fmla="*/ 2085975 h 3543300"/>
                  <a:gd name="connsiteX88" fmla="*/ 2752725 w 3352800"/>
                  <a:gd name="connsiteY88" fmla="*/ 2114550 h 3543300"/>
                  <a:gd name="connsiteX89" fmla="*/ 2790825 w 3352800"/>
                  <a:gd name="connsiteY89" fmla="*/ 2238375 h 3543300"/>
                  <a:gd name="connsiteX90" fmla="*/ 2819400 w 3352800"/>
                  <a:gd name="connsiteY90" fmla="*/ 2295525 h 3543300"/>
                  <a:gd name="connsiteX91" fmla="*/ 2847975 w 3352800"/>
                  <a:gd name="connsiteY91" fmla="*/ 2305050 h 3543300"/>
                  <a:gd name="connsiteX92" fmla="*/ 2867025 w 3352800"/>
                  <a:gd name="connsiteY92" fmla="*/ 2343150 h 3543300"/>
                  <a:gd name="connsiteX93" fmla="*/ 2905125 w 3352800"/>
                  <a:gd name="connsiteY93" fmla="*/ 2352675 h 3543300"/>
                  <a:gd name="connsiteX94" fmla="*/ 2933700 w 3352800"/>
                  <a:gd name="connsiteY94" fmla="*/ 2362200 h 3543300"/>
                  <a:gd name="connsiteX95" fmla="*/ 2943225 w 3352800"/>
                  <a:gd name="connsiteY95" fmla="*/ 2390775 h 3543300"/>
                  <a:gd name="connsiteX96" fmla="*/ 3000375 w 3352800"/>
                  <a:gd name="connsiteY96" fmla="*/ 2428875 h 3543300"/>
                  <a:gd name="connsiteX97" fmla="*/ 3048000 w 3352800"/>
                  <a:gd name="connsiteY97" fmla="*/ 2476500 h 3543300"/>
                  <a:gd name="connsiteX98" fmla="*/ 3067050 w 3352800"/>
                  <a:gd name="connsiteY98" fmla="*/ 2505075 h 3543300"/>
                  <a:gd name="connsiteX99" fmla="*/ 3105150 w 3352800"/>
                  <a:gd name="connsiteY99" fmla="*/ 2514600 h 3543300"/>
                  <a:gd name="connsiteX100" fmla="*/ 3143250 w 3352800"/>
                  <a:gd name="connsiteY100" fmla="*/ 2552700 h 3543300"/>
                  <a:gd name="connsiteX101" fmla="*/ 3200400 w 3352800"/>
                  <a:gd name="connsiteY101" fmla="*/ 2590800 h 3543300"/>
                  <a:gd name="connsiteX102" fmla="*/ 3219450 w 3352800"/>
                  <a:gd name="connsiteY102" fmla="*/ 2647950 h 3543300"/>
                  <a:gd name="connsiteX103" fmla="*/ 3248025 w 3352800"/>
                  <a:gd name="connsiteY103" fmla="*/ 2705100 h 3543300"/>
                  <a:gd name="connsiteX104" fmla="*/ 3267075 w 3352800"/>
                  <a:gd name="connsiteY104" fmla="*/ 2743200 h 3543300"/>
                  <a:gd name="connsiteX105" fmla="*/ 3286125 w 3352800"/>
                  <a:gd name="connsiteY105" fmla="*/ 2800350 h 3543300"/>
                  <a:gd name="connsiteX106" fmla="*/ 3305175 w 3352800"/>
                  <a:gd name="connsiteY106" fmla="*/ 2933700 h 3543300"/>
                  <a:gd name="connsiteX107" fmla="*/ 3286125 w 3352800"/>
                  <a:gd name="connsiteY107" fmla="*/ 3105150 h 3543300"/>
                  <a:gd name="connsiteX108" fmla="*/ 3286125 w 3352800"/>
                  <a:gd name="connsiteY108" fmla="*/ 3362325 h 3543300"/>
                  <a:gd name="connsiteX109" fmla="*/ 3305175 w 3352800"/>
                  <a:gd name="connsiteY109" fmla="*/ 3390900 h 3543300"/>
                  <a:gd name="connsiteX110" fmla="*/ 3324225 w 3352800"/>
                  <a:gd name="connsiteY110" fmla="*/ 3448050 h 3543300"/>
                  <a:gd name="connsiteX111" fmla="*/ 3333750 w 3352800"/>
                  <a:gd name="connsiteY111" fmla="*/ 3476625 h 3543300"/>
                  <a:gd name="connsiteX112" fmla="*/ 3343275 w 3352800"/>
                  <a:gd name="connsiteY112" fmla="*/ 3505200 h 3543300"/>
                  <a:gd name="connsiteX113" fmla="*/ 3352800 w 3352800"/>
                  <a:gd name="connsiteY113" fmla="*/ 3543300 h 3543300"/>
                  <a:gd name="connsiteX0" fmla="*/ 0 w 3352800"/>
                  <a:gd name="connsiteY0" fmla="*/ 0 h 3543300"/>
                  <a:gd name="connsiteX1" fmla="*/ 47625 w 3352800"/>
                  <a:gd name="connsiteY1" fmla="*/ 57150 h 3543300"/>
                  <a:gd name="connsiteX2" fmla="*/ 85725 w 3352800"/>
                  <a:gd name="connsiteY2" fmla="*/ 38100 h 3543300"/>
                  <a:gd name="connsiteX3" fmla="*/ 104775 w 3352800"/>
                  <a:gd name="connsiteY3" fmla="*/ 9525 h 3543300"/>
                  <a:gd name="connsiteX4" fmla="*/ 180975 w 3352800"/>
                  <a:gd name="connsiteY4" fmla="*/ 9525 h 3543300"/>
                  <a:gd name="connsiteX5" fmla="*/ 219075 w 3352800"/>
                  <a:gd name="connsiteY5" fmla="*/ 28575 h 3543300"/>
                  <a:gd name="connsiteX6" fmla="*/ 238125 w 3352800"/>
                  <a:gd name="connsiteY6" fmla="*/ 85725 h 3543300"/>
                  <a:gd name="connsiteX7" fmla="*/ 247650 w 3352800"/>
                  <a:gd name="connsiteY7" fmla="*/ 114300 h 3543300"/>
                  <a:gd name="connsiteX8" fmla="*/ 266700 w 3352800"/>
                  <a:gd name="connsiteY8" fmla="*/ 190500 h 3543300"/>
                  <a:gd name="connsiteX9" fmla="*/ 285750 w 3352800"/>
                  <a:gd name="connsiteY9" fmla="*/ 219075 h 3543300"/>
                  <a:gd name="connsiteX10" fmla="*/ 257175 w 3352800"/>
                  <a:gd name="connsiteY10" fmla="*/ 314325 h 3543300"/>
                  <a:gd name="connsiteX11" fmla="*/ 238125 w 3352800"/>
                  <a:gd name="connsiteY11" fmla="*/ 342900 h 3543300"/>
                  <a:gd name="connsiteX12" fmla="*/ 228600 w 3352800"/>
                  <a:gd name="connsiteY12" fmla="*/ 381000 h 3543300"/>
                  <a:gd name="connsiteX13" fmla="*/ 238125 w 3352800"/>
                  <a:gd name="connsiteY13" fmla="*/ 447675 h 3543300"/>
                  <a:gd name="connsiteX14" fmla="*/ 266700 w 3352800"/>
                  <a:gd name="connsiteY14" fmla="*/ 466725 h 3543300"/>
                  <a:gd name="connsiteX15" fmla="*/ 371475 w 3352800"/>
                  <a:gd name="connsiteY15" fmla="*/ 476250 h 3543300"/>
                  <a:gd name="connsiteX16" fmla="*/ 438150 w 3352800"/>
                  <a:gd name="connsiteY16" fmla="*/ 466725 h 3543300"/>
                  <a:gd name="connsiteX17" fmla="*/ 476250 w 3352800"/>
                  <a:gd name="connsiteY17" fmla="*/ 457200 h 3543300"/>
                  <a:gd name="connsiteX18" fmla="*/ 495300 w 3352800"/>
                  <a:gd name="connsiteY18" fmla="*/ 428625 h 3543300"/>
                  <a:gd name="connsiteX19" fmla="*/ 561975 w 3352800"/>
                  <a:gd name="connsiteY19" fmla="*/ 409575 h 3543300"/>
                  <a:gd name="connsiteX20" fmla="*/ 695325 w 3352800"/>
                  <a:gd name="connsiteY20" fmla="*/ 447675 h 3543300"/>
                  <a:gd name="connsiteX21" fmla="*/ 714375 w 3352800"/>
                  <a:gd name="connsiteY21" fmla="*/ 476250 h 3543300"/>
                  <a:gd name="connsiteX22" fmla="*/ 704850 w 3352800"/>
                  <a:gd name="connsiteY22" fmla="*/ 542925 h 3543300"/>
                  <a:gd name="connsiteX23" fmla="*/ 695325 w 3352800"/>
                  <a:gd name="connsiteY23" fmla="*/ 581025 h 3543300"/>
                  <a:gd name="connsiteX24" fmla="*/ 704850 w 3352800"/>
                  <a:gd name="connsiteY24" fmla="*/ 723900 h 3543300"/>
                  <a:gd name="connsiteX25" fmla="*/ 752475 w 3352800"/>
                  <a:gd name="connsiteY25" fmla="*/ 800100 h 3543300"/>
                  <a:gd name="connsiteX26" fmla="*/ 723900 w 3352800"/>
                  <a:gd name="connsiteY26" fmla="*/ 885825 h 3543300"/>
                  <a:gd name="connsiteX27" fmla="*/ 714375 w 3352800"/>
                  <a:gd name="connsiteY27" fmla="*/ 914400 h 3543300"/>
                  <a:gd name="connsiteX28" fmla="*/ 704850 w 3352800"/>
                  <a:gd name="connsiteY28" fmla="*/ 942975 h 3543300"/>
                  <a:gd name="connsiteX29" fmla="*/ 685800 w 3352800"/>
                  <a:gd name="connsiteY29" fmla="*/ 1009650 h 3543300"/>
                  <a:gd name="connsiteX30" fmla="*/ 647700 w 3352800"/>
                  <a:gd name="connsiteY30" fmla="*/ 1066800 h 3543300"/>
                  <a:gd name="connsiteX31" fmla="*/ 590550 w 3352800"/>
                  <a:gd name="connsiteY31" fmla="*/ 1085850 h 3543300"/>
                  <a:gd name="connsiteX32" fmla="*/ 609600 w 3352800"/>
                  <a:gd name="connsiteY32" fmla="*/ 1133475 h 3543300"/>
                  <a:gd name="connsiteX33" fmla="*/ 619125 w 3352800"/>
                  <a:gd name="connsiteY33" fmla="*/ 1171575 h 3543300"/>
                  <a:gd name="connsiteX34" fmla="*/ 628650 w 3352800"/>
                  <a:gd name="connsiteY34" fmla="*/ 1200150 h 3543300"/>
                  <a:gd name="connsiteX35" fmla="*/ 647700 w 3352800"/>
                  <a:gd name="connsiteY35" fmla="*/ 1276350 h 3543300"/>
                  <a:gd name="connsiteX36" fmla="*/ 638175 w 3352800"/>
                  <a:gd name="connsiteY36" fmla="*/ 1371600 h 3543300"/>
                  <a:gd name="connsiteX37" fmla="*/ 619125 w 3352800"/>
                  <a:gd name="connsiteY37" fmla="*/ 1400175 h 3543300"/>
                  <a:gd name="connsiteX38" fmla="*/ 600075 w 3352800"/>
                  <a:gd name="connsiteY38" fmla="*/ 1438275 h 3543300"/>
                  <a:gd name="connsiteX39" fmla="*/ 581025 w 3352800"/>
                  <a:gd name="connsiteY39" fmla="*/ 1504950 h 3543300"/>
                  <a:gd name="connsiteX40" fmla="*/ 590550 w 3352800"/>
                  <a:gd name="connsiteY40" fmla="*/ 1600200 h 3543300"/>
                  <a:gd name="connsiteX41" fmla="*/ 723900 w 3352800"/>
                  <a:gd name="connsiteY41" fmla="*/ 1581150 h 3543300"/>
                  <a:gd name="connsiteX42" fmla="*/ 752475 w 3352800"/>
                  <a:gd name="connsiteY42" fmla="*/ 1562100 h 3543300"/>
                  <a:gd name="connsiteX43" fmla="*/ 809625 w 3352800"/>
                  <a:gd name="connsiteY43" fmla="*/ 1543050 h 3543300"/>
                  <a:gd name="connsiteX44" fmla="*/ 876300 w 3352800"/>
                  <a:gd name="connsiteY44" fmla="*/ 1514475 h 3543300"/>
                  <a:gd name="connsiteX45" fmla="*/ 942975 w 3352800"/>
                  <a:gd name="connsiteY45" fmla="*/ 1476375 h 3543300"/>
                  <a:gd name="connsiteX46" fmla="*/ 971550 w 3352800"/>
                  <a:gd name="connsiteY46" fmla="*/ 1457325 h 3543300"/>
                  <a:gd name="connsiteX47" fmla="*/ 1000125 w 3352800"/>
                  <a:gd name="connsiteY47" fmla="*/ 1447800 h 3543300"/>
                  <a:gd name="connsiteX48" fmla="*/ 981075 w 3352800"/>
                  <a:gd name="connsiteY48" fmla="*/ 1333500 h 3543300"/>
                  <a:gd name="connsiteX49" fmla="*/ 1057275 w 3352800"/>
                  <a:gd name="connsiteY49" fmla="*/ 1323975 h 3543300"/>
                  <a:gd name="connsiteX50" fmla="*/ 1152525 w 3352800"/>
                  <a:gd name="connsiteY50" fmla="*/ 1381125 h 3543300"/>
                  <a:gd name="connsiteX51" fmla="*/ 1181100 w 3352800"/>
                  <a:gd name="connsiteY51" fmla="*/ 1323975 h 3543300"/>
                  <a:gd name="connsiteX52" fmla="*/ 1276350 w 3352800"/>
                  <a:gd name="connsiteY52" fmla="*/ 1219200 h 3543300"/>
                  <a:gd name="connsiteX53" fmla="*/ 1228725 w 3352800"/>
                  <a:gd name="connsiteY53" fmla="*/ 1285875 h 3543300"/>
                  <a:gd name="connsiteX54" fmla="*/ 1276350 w 3352800"/>
                  <a:gd name="connsiteY54" fmla="*/ 1304925 h 3543300"/>
                  <a:gd name="connsiteX55" fmla="*/ 1304925 w 3352800"/>
                  <a:gd name="connsiteY55" fmla="*/ 1323975 h 3543300"/>
                  <a:gd name="connsiteX56" fmla="*/ 1362075 w 3352800"/>
                  <a:gd name="connsiteY56" fmla="*/ 1352550 h 3543300"/>
                  <a:gd name="connsiteX57" fmla="*/ 1438275 w 3352800"/>
                  <a:gd name="connsiteY57" fmla="*/ 1400175 h 3543300"/>
                  <a:gd name="connsiteX58" fmla="*/ 1466850 w 3352800"/>
                  <a:gd name="connsiteY58" fmla="*/ 1409700 h 3543300"/>
                  <a:gd name="connsiteX59" fmla="*/ 1485900 w 3352800"/>
                  <a:gd name="connsiteY59" fmla="*/ 1438275 h 3543300"/>
                  <a:gd name="connsiteX60" fmla="*/ 1543050 w 3352800"/>
                  <a:gd name="connsiteY60" fmla="*/ 1457325 h 3543300"/>
                  <a:gd name="connsiteX61" fmla="*/ 1647825 w 3352800"/>
                  <a:gd name="connsiteY61" fmla="*/ 1447800 h 3543300"/>
                  <a:gd name="connsiteX62" fmla="*/ 1704975 w 3352800"/>
                  <a:gd name="connsiteY62" fmla="*/ 1400175 h 3543300"/>
                  <a:gd name="connsiteX63" fmla="*/ 1733550 w 3352800"/>
                  <a:gd name="connsiteY63" fmla="*/ 1390650 h 3543300"/>
                  <a:gd name="connsiteX64" fmla="*/ 1762125 w 3352800"/>
                  <a:gd name="connsiteY64" fmla="*/ 1333500 h 3543300"/>
                  <a:gd name="connsiteX65" fmla="*/ 1800225 w 3352800"/>
                  <a:gd name="connsiteY65" fmla="*/ 1314450 h 3543300"/>
                  <a:gd name="connsiteX66" fmla="*/ 1838325 w 3352800"/>
                  <a:gd name="connsiteY66" fmla="*/ 1266825 h 3543300"/>
                  <a:gd name="connsiteX67" fmla="*/ 1847850 w 3352800"/>
                  <a:gd name="connsiteY67" fmla="*/ 1228725 h 3543300"/>
                  <a:gd name="connsiteX68" fmla="*/ 1933575 w 3352800"/>
                  <a:gd name="connsiteY68" fmla="*/ 1181100 h 3543300"/>
                  <a:gd name="connsiteX69" fmla="*/ 2028825 w 3352800"/>
                  <a:gd name="connsiteY69" fmla="*/ 1085850 h 3543300"/>
                  <a:gd name="connsiteX70" fmla="*/ 2228850 w 3352800"/>
                  <a:gd name="connsiteY70" fmla="*/ 1162050 h 3543300"/>
                  <a:gd name="connsiteX71" fmla="*/ 2286000 w 3352800"/>
                  <a:gd name="connsiteY71" fmla="*/ 1171575 h 3543300"/>
                  <a:gd name="connsiteX72" fmla="*/ 2305050 w 3352800"/>
                  <a:gd name="connsiteY72" fmla="*/ 1200150 h 3543300"/>
                  <a:gd name="connsiteX73" fmla="*/ 2343150 w 3352800"/>
                  <a:gd name="connsiteY73" fmla="*/ 1266825 h 3543300"/>
                  <a:gd name="connsiteX74" fmla="*/ 2400300 w 3352800"/>
                  <a:gd name="connsiteY74" fmla="*/ 1304925 h 3543300"/>
                  <a:gd name="connsiteX75" fmla="*/ 2419350 w 3352800"/>
                  <a:gd name="connsiteY75" fmla="*/ 1333500 h 3543300"/>
                  <a:gd name="connsiteX76" fmla="*/ 2438400 w 3352800"/>
                  <a:gd name="connsiteY76" fmla="*/ 1400175 h 3543300"/>
                  <a:gd name="connsiteX77" fmla="*/ 2466975 w 3352800"/>
                  <a:gd name="connsiteY77" fmla="*/ 1438275 h 3543300"/>
                  <a:gd name="connsiteX78" fmla="*/ 2486025 w 3352800"/>
                  <a:gd name="connsiteY78" fmla="*/ 1466850 h 3543300"/>
                  <a:gd name="connsiteX79" fmla="*/ 2505075 w 3352800"/>
                  <a:gd name="connsiteY79" fmla="*/ 1504950 h 3543300"/>
                  <a:gd name="connsiteX80" fmla="*/ 2590800 w 3352800"/>
                  <a:gd name="connsiteY80" fmla="*/ 1552575 h 3543300"/>
                  <a:gd name="connsiteX81" fmla="*/ 2600325 w 3352800"/>
                  <a:gd name="connsiteY81" fmla="*/ 1581150 h 3543300"/>
                  <a:gd name="connsiteX82" fmla="*/ 2657475 w 3352800"/>
                  <a:gd name="connsiteY82" fmla="*/ 1600200 h 3543300"/>
                  <a:gd name="connsiteX83" fmla="*/ 2686050 w 3352800"/>
                  <a:gd name="connsiteY83" fmla="*/ 1628775 h 3543300"/>
                  <a:gd name="connsiteX84" fmla="*/ 2724150 w 3352800"/>
                  <a:gd name="connsiteY84" fmla="*/ 1647825 h 3543300"/>
                  <a:gd name="connsiteX85" fmla="*/ 2752725 w 3352800"/>
                  <a:gd name="connsiteY85" fmla="*/ 1666875 h 3543300"/>
                  <a:gd name="connsiteX86" fmla="*/ 2733675 w 3352800"/>
                  <a:gd name="connsiteY86" fmla="*/ 1857375 h 3543300"/>
                  <a:gd name="connsiteX87" fmla="*/ 2714625 w 3352800"/>
                  <a:gd name="connsiteY87" fmla="*/ 1905000 h 3543300"/>
                  <a:gd name="connsiteX88" fmla="*/ 2724150 w 3352800"/>
                  <a:gd name="connsiteY88" fmla="*/ 2085975 h 3543300"/>
                  <a:gd name="connsiteX89" fmla="*/ 2752725 w 3352800"/>
                  <a:gd name="connsiteY89" fmla="*/ 2114550 h 3543300"/>
                  <a:gd name="connsiteX90" fmla="*/ 2790825 w 3352800"/>
                  <a:gd name="connsiteY90" fmla="*/ 2238375 h 3543300"/>
                  <a:gd name="connsiteX91" fmla="*/ 2819400 w 3352800"/>
                  <a:gd name="connsiteY91" fmla="*/ 2295525 h 3543300"/>
                  <a:gd name="connsiteX92" fmla="*/ 2847975 w 3352800"/>
                  <a:gd name="connsiteY92" fmla="*/ 2305050 h 3543300"/>
                  <a:gd name="connsiteX93" fmla="*/ 2867025 w 3352800"/>
                  <a:gd name="connsiteY93" fmla="*/ 2343150 h 3543300"/>
                  <a:gd name="connsiteX94" fmla="*/ 2905125 w 3352800"/>
                  <a:gd name="connsiteY94" fmla="*/ 2352675 h 3543300"/>
                  <a:gd name="connsiteX95" fmla="*/ 2933700 w 3352800"/>
                  <a:gd name="connsiteY95" fmla="*/ 2362200 h 3543300"/>
                  <a:gd name="connsiteX96" fmla="*/ 2943225 w 3352800"/>
                  <a:gd name="connsiteY96" fmla="*/ 2390775 h 3543300"/>
                  <a:gd name="connsiteX97" fmla="*/ 3000375 w 3352800"/>
                  <a:gd name="connsiteY97" fmla="*/ 2428875 h 3543300"/>
                  <a:gd name="connsiteX98" fmla="*/ 3048000 w 3352800"/>
                  <a:gd name="connsiteY98" fmla="*/ 2476500 h 3543300"/>
                  <a:gd name="connsiteX99" fmla="*/ 3067050 w 3352800"/>
                  <a:gd name="connsiteY99" fmla="*/ 2505075 h 3543300"/>
                  <a:gd name="connsiteX100" fmla="*/ 3105150 w 3352800"/>
                  <a:gd name="connsiteY100" fmla="*/ 2514600 h 3543300"/>
                  <a:gd name="connsiteX101" fmla="*/ 3143250 w 3352800"/>
                  <a:gd name="connsiteY101" fmla="*/ 2552700 h 3543300"/>
                  <a:gd name="connsiteX102" fmla="*/ 3200400 w 3352800"/>
                  <a:gd name="connsiteY102" fmla="*/ 2590800 h 3543300"/>
                  <a:gd name="connsiteX103" fmla="*/ 3219450 w 3352800"/>
                  <a:gd name="connsiteY103" fmla="*/ 2647950 h 3543300"/>
                  <a:gd name="connsiteX104" fmla="*/ 3248025 w 3352800"/>
                  <a:gd name="connsiteY104" fmla="*/ 2705100 h 3543300"/>
                  <a:gd name="connsiteX105" fmla="*/ 3267075 w 3352800"/>
                  <a:gd name="connsiteY105" fmla="*/ 2743200 h 3543300"/>
                  <a:gd name="connsiteX106" fmla="*/ 3286125 w 3352800"/>
                  <a:gd name="connsiteY106" fmla="*/ 2800350 h 3543300"/>
                  <a:gd name="connsiteX107" fmla="*/ 3305175 w 3352800"/>
                  <a:gd name="connsiteY107" fmla="*/ 2933700 h 3543300"/>
                  <a:gd name="connsiteX108" fmla="*/ 3286125 w 3352800"/>
                  <a:gd name="connsiteY108" fmla="*/ 3105150 h 3543300"/>
                  <a:gd name="connsiteX109" fmla="*/ 3286125 w 3352800"/>
                  <a:gd name="connsiteY109" fmla="*/ 3362325 h 3543300"/>
                  <a:gd name="connsiteX110" fmla="*/ 3305175 w 3352800"/>
                  <a:gd name="connsiteY110" fmla="*/ 3390900 h 3543300"/>
                  <a:gd name="connsiteX111" fmla="*/ 3324225 w 3352800"/>
                  <a:gd name="connsiteY111" fmla="*/ 3448050 h 3543300"/>
                  <a:gd name="connsiteX112" fmla="*/ 3333750 w 3352800"/>
                  <a:gd name="connsiteY112" fmla="*/ 3476625 h 3543300"/>
                  <a:gd name="connsiteX113" fmla="*/ 3343275 w 3352800"/>
                  <a:gd name="connsiteY113" fmla="*/ 3505200 h 3543300"/>
                  <a:gd name="connsiteX114" fmla="*/ 3352800 w 3352800"/>
                  <a:gd name="connsiteY114" fmla="*/ 3543300 h 3543300"/>
                  <a:gd name="connsiteX0" fmla="*/ 0 w 3352800"/>
                  <a:gd name="connsiteY0" fmla="*/ 0 h 3638550"/>
                  <a:gd name="connsiteX1" fmla="*/ 47625 w 3352800"/>
                  <a:gd name="connsiteY1" fmla="*/ 57150 h 3638550"/>
                  <a:gd name="connsiteX2" fmla="*/ 85725 w 3352800"/>
                  <a:gd name="connsiteY2" fmla="*/ 38100 h 3638550"/>
                  <a:gd name="connsiteX3" fmla="*/ 104775 w 3352800"/>
                  <a:gd name="connsiteY3" fmla="*/ 9525 h 3638550"/>
                  <a:gd name="connsiteX4" fmla="*/ 180975 w 3352800"/>
                  <a:gd name="connsiteY4" fmla="*/ 9525 h 3638550"/>
                  <a:gd name="connsiteX5" fmla="*/ 219075 w 3352800"/>
                  <a:gd name="connsiteY5" fmla="*/ 28575 h 3638550"/>
                  <a:gd name="connsiteX6" fmla="*/ 238125 w 3352800"/>
                  <a:gd name="connsiteY6" fmla="*/ 85725 h 3638550"/>
                  <a:gd name="connsiteX7" fmla="*/ 247650 w 3352800"/>
                  <a:gd name="connsiteY7" fmla="*/ 114300 h 3638550"/>
                  <a:gd name="connsiteX8" fmla="*/ 266700 w 3352800"/>
                  <a:gd name="connsiteY8" fmla="*/ 190500 h 3638550"/>
                  <a:gd name="connsiteX9" fmla="*/ 285750 w 3352800"/>
                  <a:gd name="connsiteY9" fmla="*/ 219075 h 3638550"/>
                  <a:gd name="connsiteX10" fmla="*/ 257175 w 3352800"/>
                  <a:gd name="connsiteY10" fmla="*/ 314325 h 3638550"/>
                  <a:gd name="connsiteX11" fmla="*/ 238125 w 3352800"/>
                  <a:gd name="connsiteY11" fmla="*/ 342900 h 3638550"/>
                  <a:gd name="connsiteX12" fmla="*/ 228600 w 3352800"/>
                  <a:gd name="connsiteY12" fmla="*/ 381000 h 3638550"/>
                  <a:gd name="connsiteX13" fmla="*/ 238125 w 3352800"/>
                  <a:gd name="connsiteY13" fmla="*/ 447675 h 3638550"/>
                  <a:gd name="connsiteX14" fmla="*/ 266700 w 3352800"/>
                  <a:gd name="connsiteY14" fmla="*/ 466725 h 3638550"/>
                  <a:gd name="connsiteX15" fmla="*/ 371475 w 3352800"/>
                  <a:gd name="connsiteY15" fmla="*/ 476250 h 3638550"/>
                  <a:gd name="connsiteX16" fmla="*/ 438150 w 3352800"/>
                  <a:gd name="connsiteY16" fmla="*/ 466725 h 3638550"/>
                  <a:gd name="connsiteX17" fmla="*/ 476250 w 3352800"/>
                  <a:gd name="connsiteY17" fmla="*/ 457200 h 3638550"/>
                  <a:gd name="connsiteX18" fmla="*/ 495300 w 3352800"/>
                  <a:gd name="connsiteY18" fmla="*/ 428625 h 3638550"/>
                  <a:gd name="connsiteX19" fmla="*/ 561975 w 3352800"/>
                  <a:gd name="connsiteY19" fmla="*/ 409575 h 3638550"/>
                  <a:gd name="connsiteX20" fmla="*/ 695325 w 3352800"/>
                  <a:gd name="connsiteY20" fmla="*/ 447675 h 3638550"/>
                  <a:gd name="connsiteX21" fmla="*/ 714375 w 3352800"/>
                  <a:gd name="connsiteY21" fmla="*/ 476250 h 3638550"/>
                  <a:gd name="connsiteX22" fmla="*/ 704850 w 3352800"/>
                  <a:gd name="connsiteY22" fmla="*/ 542925 h 3638550"/>
                  <a:gd name="connsiteX23" fmla="*/ 695325 w 3352800"/>
                  <a:gd name="connsiteY23" fmla="*/ 581025 h 3638550"/>
                  <a:gd name="connsiteX24" fmla="*/ 704850 w 3352800"/>
                  <a:gd name="connsiteY24" fmla="*/ 723900 h 3638550"/>
                  <a:gd name="connsiteX25" fmla="*/ 752475 w 3352800"/>
                  <a:gd name="connsiteY25" fmla="*/ 800100 h 3638550"/>
                  <a:gd name="connsiteX26" fmla="*/ 723900 w 3352800"/>
                  <a:gd name="connsiteY26" fmla="*/ 885825 h 3638550"/>
                  <a:gd name="connsiteX27" fmla="*/ 714375 w 3352800"/>
                  <a:gd name="connsiteY27" fmla="*/ 914400 h 3638550"/>
                  <a:gd name="connsiteX28" fmla="*/ 704850 w 3352800"/>
                  <a:gd name="connsiteY28" fmla="*/ 942975 h 3638550"/>
                  <a:gd name="connsiteX29" fmla="*/ 685800 w 3352800"/>
                  <a:gd name="connsiteY29" fmla="*/ 1009650 h 3638550"/>
                  <a:gd name="connsiteX30" fmla="*/ 647700 w 3352800"/>
                  <a:gd name="connsiteY30" fmla="*/ 1066800 h 3638550"/>
                  <a:gd name="connsiteX31" fmla="*/ 590550 w 3352800"/>
                  <a:gd name="connsiteY31" fmla="*/ 1085850 h 3638550"/>
                  <a:gd name="connsiteX32" fmla="*/ 609600 w 3352800"/>
                  <a:gd name="connsiteY32" fmla="*/ 1133475 h 3638550"/>
                  <a:gd name="connsiteX33" fmla="*/ 619125 w 3352800"/>
                  <a:gd name="connsiteY33" fmla="*/ 1171575 h 3638550"/>
                  <a:gd name="connsiteX34" fmla="*/ 628650 w 3352800"/>
                  <a:gd name="connsiteY34" fmla="*/ 1200150 h 3638550"/>
                  <a:gd name="connsiteX35" fmla="*/ 647700 w 3352800"/>
                  <a:gd name="connsiteY35" fmla="*/ 1276350 h 3638550"/>
                  <a:gd name="connsiteX36" fmla="*/ 638175 w 3352800"/>
                  <a:gd name="connsiteY36" fmla="*/ 1371600 h 3638550"/>
                  <a:gd name="connsiteX37" fmla="*/ 619125 w 3352800"/>
                  <a:gd name="connsiteY37" fmla="*/ 1400175 h 3638550"/>
                  <a:gd name="connsiteX38" fmla="*/ 600075 w 3352800"/>
                  <a:gd name="connsiteY38" fmla="*/ 1438275 h 3638550"/>
                  <a:gd name="connsiteX39" fmla="*/ 581025 w 3352800"/>
                  <a:gd name="connsiteY39" fmla="*/ 1504950 h 3638550"/>
                  <a:gd name="connsiteX40" fmla="*/ 590550 w 3352800"/>
                  <a:gd name="connsiteY40" fmla="*/ 1600200 h 3638550"/>
                  <a:gd name="connsiteX41" fmla="*/ 723900 w 3352800"/>
                  <a:gd name="connsiteY41" fmla="*/ 1581150 h 3638550"/>
                  <a:gd name="connsiteX42" fmla="*/ 752475 w 3352800"/>
                  <a:gd name="connsiteY42" fmla="*/ 1562100 h 3638550"/>
                  <a:gd name="connsiteX43" fmla="*/ 809625 w 3352800"/>
                  <a:gd name="connsiteY43" fmla="*/ 1543050 h 3638550"/>
                  <a:gd name="connsiteX44" fmla="*/ 876300 w 3352800"/>
                  <a:gd name="connsiteY44" fmla="*/ 1514475 h 3638550"/>
                  <a:gd name="connsiteX45" fmla="*/ 942975 w 3352800"/>
                  <a:gd name="connsiteY45" fmla="*/ 1476375 h 3638550"/>
                  <a:gd name="connsiteX46" fmla="*/ 971550 w 3352800"/>
                  <a:gd name="connsiteY46" fmla="*/ 1457325 h 3638550"/>
                  <a:gd name="connsiteX47" fmla="*/ 1000125 w 3352800"/>
                  <a:gd name="connsiteY47" fmla="*/ 1447800 h 3638550"/>
                  <a:gd name="connsiteX48" fmla="*/ 981075 w 3352800"/>
                  <a:gd name="connsiteY48" fmla="*/ 1333500 h 3638550"/>
                  <a:gd name="connsiteX49" fmla="*/ 1057275 w 3352800"/>
                  <a:gd name="connsiteY49" fmla="*/ 1323975 h 3638550"/>
                  <a:gd name="connsiteX50" fmla="*/ 1152525 w 3352800"/>
                  <a:gd name="connsiteY50" fmla="*/ 1381125 h 3638550"/>
                  <a:gd name="connsiteX51" fmla="*/ 1181100 w 3352800"/>
                  <a:gd name="connsiteY51" fmla="*/ 1323975 h 3638550"/>
                  <a:gd name="connsiteX52" fmla="*/ 1276350 w 3352800"/>
                  <a:gd name="connsiteY52" fmla="*/ 1219200 h 3638550"/>
                  <a:gd name="connsiteX53" fmla="*/ 1228725 w 3352800"/>
                  <a:gd name="connsiteY53" fmla="*/ 1285875 h 3638550"/>
                  <a:gd name="connsiteX54" fmla="*/ 1276350 w 3352800"/>
                  <a:gd name="connsiteY54" fmla="*/ 1304925 h 3638550"/>
                  <a:gd name="connsiteX55" fmla="*/ 1304925 w 3352800"/>
                  <a:gd name="connsiteY55" fmla="*/ 1323975 h 3638550"/>
                  <a:gd name="connsiteX56" fmla="*/ 1362075 w 3352800"/>
                  <a:gd name="connsiteY56" fmla="*/ 1352550 h 3638550"/>
                  <a:gd name="connsiteX57" fmla="*/ 1438275 w 3352800"/>
                  <a:gd name="connsiteY57" fmla="*/ 1400175 h 3638550"/>
                  <a:gd name="connsiteX58" fmla="*/ 1466850 w 3352800"/>
                  <a:gd name="connsiteY58" fmla="*/ 1409700 h 3638550"/>
                  <a:gd name="connsiteX59" fmla="*/ 1485900 w 3352800"/>
                  <a:gd name="connsiteY59" fmla="*/ 1438275 h 3638550"/>
                  <a:gd name="connsiteX60" fmla="*/ 1543050 w 3352800"/>
                  <a:gd name="connsiteY60" fmla="*/ 1457325 h 3638550"/>
                  <a:gd name="connsiteX61" fmla="*/ 1647825 w 3352800"/>
                  <a:gd name="connsiteY61" fmla="*/ 1447800 h 3638550"/>
                  <a:gd name="connsiteX62" fmla="*/ 1704975 w 3352800"/>
                  <a:gd name="connsiteY62" fmla="*/ 1400175 h 3638550"/>
                  <a:gd name="connsiteX63" fmla="*/ 1733550 w 3352800"/>
                  <a:gd name="connsiteY63" fmla="*/ 1390650 h 3638550"/>
                  <a:gd name="connsiteX64" fmla="*/ 1762125 w 3352800"/>
                  <a:gd name="connsiteY64" fmla="*/ 1333500 h 3638550"/>
                  <a:gd name="connsiteX65" fmla="*/ 1800225 w 3352800"/>
                  <a:gd name="connsiteY65" fmla="*/ 1314450 h 3638550"/>
                  <a:gd name="connsiteX66" fmla="*/ 1838325 w 3352800"/>
                  <a:gd name="connsiteY66" fmla="*/ 1266825 h 3638550"/>
                  <a:gd name="connsiteX67" fmla="*/ 1847850 w 3352800"/>
                  <a:gd name="connsiteY67" fmla="*/ 1228725 h 3638550"/>
                  <a:gd name="connsiteX68" fmla="*/ 1933575 w 3352800"/>
                  <a:gd name="connsiteY68" fmla="*/ 1181100 h 3638550"/>
                  <a:gd name="connsiteX69" fmla="*/ 2028825 w 3352800"/>
                  <a:gd name="connsiteY69" fmla="*/ 1085850 h 3638550"/>
                  <a:gd name="connsiteX70" fmla="*/ 2228850 w 3352800"/>
                  <a:gd name="connsiteY70" fmla="*/ 1162050 h 3638550"/>
                  <a:gd name="connsiteX71" fmla="*/ 2286000 w 3352800"/>
                  <a:gd name="connsiteY71" fmla="*/ 1171575 h 3638550"/>
                  <a:gd name="connsiteX72" fmla="*/ 2305050 w 3352800"/>
                  <a:gd name="connsiteY72" fmla="*/ 1200150 h 3638550"/>
                  <a:gd name="connsiteX73" fmla="*/ 2343150 w 3352800"/>
                  <a:gd name="connsiteY73" fmla="*/ 1266825 h 3638550"/>
                  <a:gd name="connsiteX74" fmla="*/ 2400300 w 3352800"/>
                  <a:gd name="connsiteY74" fmla="*/ 1304925 h 3638550"/>
                  <a:gd name="connsiteX75" fmla="*/ 2419350 w 3352800"/>
                  <a:gd name="connsiteY75" fmla="*/ 1333500 h 3638550"/>
                  <a:gd name="connsiteX76" fmla="*/ 2438400 w 3352800"/>
                  <a:gd name="connsiteY76" fmla="*/ 1400175 h 3638550"/>
                  <a:gd name="connsiteX77" fmla="*/ 2466975 w 3352800"/>
                  <a:gd name="connsiteY77" fmla="*/ 1438275 h 3638550"/>
                  <a:gd name="connsiteX78" fmla="*/ 2486025 w 3352800"/>
                  <a:gd name="connsiteY78" fmla="*/ 1466850 h 3638550"/>
                  <a:gd name="connsiteX79" fmla="*/ 2505075 w 3352800"/>
                  <a:gd name="connsiteY79" fmla="*/ 1504950 h 3638550"/>
                  <a:gd name="connsiteX80" fmla="*/ 2590800 w 3352800"/>
                  <a:gd name="connsiteY80" fmla="*/ 1552575 h 3638550"/>
                  <a:gd name="connsiteX81" fmla="*/ 2600325 w 3352800"/>
                  <a:gd name="connsiteY81" fmla="*/ 1581150 h 3638550"/>
                  <a:gd name="connsiteX82" fmla="*/ 2657475 w 3352800"/>
                  <a:gd name="connsiteY82" fmla="*/ 1600200 h 3638550"/>
                  <a:gd name="connsiteX83" fmla="*/ 2686050 w 3352800"/>
                  <a:gd name="connsiteY83" fmla="*/ 1628775 h 3638550"/>
                  <a:gd name="connsiteX84" fmla="*/ 2724150 w 3352800"/>
                  <a:gd name="connsiteY84" fmla="*/ 1647825 h 3638550"/>
                  <a:gd name="connsiteX85" fmla="*/ 2752725 w 3352800"/>
                  <a:gd name="connsiteY85" fmla="*/ 1666875 h 3638550"/>
                  <a:gd name="connsiteX86" fmla="*/ 2733675 w 3352800"/>
                  <a:gd name="connsiteY86" fmla="*/ 1857375 h 3638550"/>
                  <a:gd name="connsiteX87" fmla="*/ 2714625 w 3352800"/>
                  <a:gd name="connsiteY87" fmla="*/ 1905000 h 3638550"/>
                  <a:gd name="connsiteX88" fmla="*/ 2724150 w 3352800"/>
                  <a:gd name="connsiteY88" fmla="*/ 2085975 h 3638550"/>
                  <a:gd name="connsiteX89" fmla="*/ 2752725 w 3352800"/>
                  <a:gd name="connsiteY89" fmla="*/ 2114550 h 3638550"/>
                  <a:gd name="connsiteX90" fmla="*/ 2790825 w 3352800"/>
                  <a:gd name="connsiteY90" fmla="*/ 2238375 h 3638550"/>
                  <a:gd name="connsiteX91" fmla="*/ 2819400 w 3352800"/>
                  <a:gd name="connsiteY91" fmla="*/ 2295525 h 3638550"/>
                  <a:gd name="connsiteX92" fmla="*/ 2847975 w 3352800"/>
                  <a:gd name="connsiteY92" fmla="*/ 2305050 h 3638550"/>
                  <a:gd name="connsiteX93" fmla="*/ 2867025 w 3352800"/>
                  <a:gd name="connsiteY93" fmla="*/ 2343150 h 3638550"/>
                  <a:gd name="connsiteX94" fmla="*/ 2905125 w 3352800"/>
                  <a:gd name="connsiteY94" fmla="*/ 2352675 h 3638550"/>
                  <a:gd name="connsiteX95" fmla="*/ 2933700 w 3352800"/>
                  <a:gd name="connsiteY95" fmla="*/ 2362200 h 3638550"/>
                  <a:gd name="connsiteX96" fmla="*/ 2943225 w 3352800"/>
                  <a:gd name="connsiteY96" fmla="*/ 2390775 h 3638550"/>
                  <a:gd name="connsiteX97" fmla="*/ 3000375 w 3352800"/>
                  <a:gd name="connsiteY97" fmla="*/ 2428875 h 3638550"/>
                  <a:gd name="connsiteX98" fmla="*/ 3048000 w 3352800"/>
                  <a:gd name="connsiteY98" fmla="*/ 2476500 h 3638550"/>
                  <a:gd name="connsiteX99" fmla="*/ 3067050 w 3352800"/>
                  <a:gd name="connsiteY99" fmla="*/ 2505075 h 3638550"/>
                  <a:gd name="connsiteX100" fmla="*/ 3105150 w 3352800"/>
                  <a:gd name="connsiteY100" fmla="*/ 2514600 h 3638550"/>
                  <a:gd name="connsiteX101" fmla="*/ 3143250 w 3352800"/>
                  <a:gd name="connsiteY101" fmla="*/ 2552700 h 3638550"/>
                  <a:gd name="connsiteX102" fmla="*/ 3200400 w 3352800"/>
                  <a:gd name="connsiteY102" fmla="*/ 2590800 h 3638550"/>
                  <a:gd name="connsiteX103" fmla="*/ 3219450 w 3352800"/>
                  <a:gd name="connsiteY103" fmla="*/ 2647950 h 3638550"/>
                  <a:gd name="connsiteX104" fmla="*/ 3248025 w 3352800"/>
                  <a:gd name="connsiteY104" fmla="*/ 2705100 h 3638550"/>
                  <a:gd name="connsiteX105" fmla="*/ 3267075 w 3352800"/>
                  <a:gd name="connsiteY105" fmla="*/ 2743200 h 3638550"/>
                  <a:gd name="connsiteX106" fmla="*/ 3286125 w 3352800"/>
                  <a:gd name="connsiteY106" fmla="*/ 2800350 h 3638550"/>
                  <a:gd name="connsiteX107" fmla="*/ 3305175 w 3352800"/>
                  <a:gd name="connsiteY107" fmla="*/ 2933700 h 3638550"/>
                  <a:gd name="connsiteX108" fmla="*/ 3286125 w 3352800"/>
                  <a:gd name="connsiteY108" fmla="*/ 3105150 h 3638550"/>
                  <a:gd name="connsiteX109" fmla="*/ 3286125 w 3352800"/>
                  <a:gd name="connsiteY109" fmla="*/ 3362325 h 3638550"/>
                  <a:gd name="connsiteX110" fmla="*/ 3305175 w 3352800"/>
                  <a:gd name="connsiteY110" fmla="*/ 3390900 h 3638550"/>
                  <a:gd name="connsiteX111" fmla="*/ 3324225 w 3352800"/>
                  <a:gd name="connsiteY111" fmla="*/ 3448050 h 3638550"/>
                  <a:gd name="connsiteX112" fmla="*/ 3333750 w 3352800"/>
                  <a:gd name="connsiteY112" fmla="*/ 3476625 h 3638550"/>
                  <a:gd name="connsiteX113" fmla="*/ 3352800 w 3352800"/>
                  <a:gd name="connsiteY113" fmla="*/ 3638550 h 3638550"/>
                  <a:gd name="connsiteX114" fmla="*/ 3352800 w 3352800"/>
                  <a:gd name="connsiteY114" fmla="*/ 3543300 h 3638550"/>
                  <a:gd name="connsiteX0" fmla="*/ 0 w 3354211"/>
                  <a:gd name="connsiteY0" fmla="*/ 0 h 3676650"/>
                  <a:gd name="connsiteX1" fmla="*/ 47625 w 3354211"/>
                  <a:gd name="connsiteY1" fmla="*/ 57150 h 3676650"/>
                  <a:gd name="connsiteX2" fmla="*/ 85725 w 3354211"/>
                  <a:gd name="connsiteY2" fmla="*/ 38100 h 3676650"/>
                  <a:gd name="connsiteX3" fmla="*/ 104775 w 3354211"/>
                  <a:gd name="connsiteY3" fmla="*/ 9525 h 3676650"/>
                  <a:gd name="connsiteX4" fmla="*/ 180975 w 3354211"/>
                  <a:gd name="connsiteY4" fmla="*/ 9525 h 3676650"/>
                  <a:gd name="connsiteX5" fmla="*/ 219075 w 3354211"/>
                  <a:gd name="connsiteY5" fmla="*/ 28575 h 3676650"/>
                  <a:gd name="connsiteX6" fmla="*/ 238125 w 3354211"/>
                  <a:gd name="connsiteY6" fmla="*/ 85725 h 3676650"/>
                  <a:gd name="connsiteX7" fmla="*/ 247650 w 3354211"/>
                  <a:gd name="connsiteY7" fmla="*/ 114300 h 3676650"/>
                  <a:gd name="connsiteX8" fmla="*/ 266700 w 3354211"/>
                  <a:gd name="connsiteY8" fmla="*/ 190500 h 3676650"/>
                  <a:gd name="connsiteX9" fmla="*/ 285750 w 3354211"/>
                  <a:gd name="connsiteY9" fmla="*/ 219075 h 3676650"/>
                  <a:gd name="connsiteX10" fmla="*/ 257175 w 3354211"/>
                  <a:gd name="connsiteY10" fmla="*/ 314325 h 3676650"/>
                  <a:gd name="connsiteX11" fmla="*/ 238125 w 3354211"/>
                  <a:gd name="connsiteY11" fmla="*/ 342900 h 3676650"/>
                  <a:gd name="connsiteX12" fmla="*/ 228600 w 3354211"/>
                  <a:gd name="connsiteY12" fmla="*/ 381000 h 3676650"/>
                  <a:gd name="connsiteX13" fmla="*/ 238125 w 3354211"/>
                  <a:gd name="connsiteY13" fmla="*/ 447675 h 3676650"/>
                  <a:gd name="connsiteX14" fmla="*/ 266700 w 3354211"/>
                  <a:gd name="connsiteY14" fmla="*/ 466725 h 3676650"/>
                  <a:gd name="connsiteX15" fmla="*/ 371475 w 3354211"/>
                  <a:gd name="connsiteY15" fmla="*/ 476250 h 3676650"/>
                  <a:gd name="connsiteX16" fmla="*/ 438150 w 3354211"/>
                  <a:gd name="connsiteY16" fmla="*/ 466725 h 3676650"/>
                  <a:gd name="connsiteX17" fmla="*/ 476250 w 3354211"/>
                  <a:gd name="connsiteY17" fmla="*/ 457200 h 3676650"/>
                  <a:gd name="connsiteX18" fmla="*/ 495300 w 3354211"/>
                  <a:gd name="connsiteY18" fmla="*/ 428625 h 3676650"/>
                  <a:gd name="connsiteX19" fmla="*/ 561975 w 3354211"/>
                  <a:gd name="connsiteY19" fmla="*/ 409575 h 3676650"/>
                  <a:gd name="connsiteX20" fmla="*/ 695325 w 3354211"/>
                  <a:gd name="connsiteY20" fmla="*/ 447675 h 3676650"/>
                  <a:gd name="connsiteX21" fmla="*/ 714375 w 3354211"/>
                  <a:gd name="connsiteY21" fmla="*/ 476250 h 3676650"/>
                  <a:gd name="connsiteX22" fmla="*/ 704850 w 3354211"/>
                  <a:gd name="connsiteY22" fmla="*/ 542925 h 3676650"/>
                  <a:gd name="connsiteX23" fmla="*/ 695325 w 3354211"/>
                  <a:gd name="connsiteY23" fmla="*/ 581025 h 3676650"/>
                  <a:gd name="connsiteX24" fmla="*/ 704850 w 3354211"/>
                  <a:gd name="connsiteY24" fmla="*/ 723900 h 3676650"/>
                  <a:gd name="connsiteX25" fmla="*/ 752475 w 3354211"/>
                  <a:gd name="connsiteY25" fmla="*/ 800100 h 3676650"/>
                  <a:gd name="connsiteX26" fmla="*/ 723900 w 3354211"/>
                  <a:gd name="connsiteY26" fmla="*/ 885825 h 3676650"/>
                  <a:gd name="connsiteX27" fmla="*/ 714375 w 3354211"/>
                  <a:gd name="connsiteY27" fmla="*/ 914400 h 3676650"/>
                  <a:gd name="connsiteX28" fmla="*/ 704850 w 3354211"/>
                  <a:gd name="connsiteY28" fmla="*/ 942975 h 3676650"/>
                  <a:gd name="connsiteX29" fmla="*/ 685800 w 3354211"/>
                  <a:gd name="connsiteY29" fmla="*/ 1009650 h 3676650"/>
                  <a:gd name="connsiteX30" fmla="*/ 647700 w 3354211"/>
                  <a:gd name="connsiteY30" fmla="*/ 1066800 h 3676650"/>
                  <a:gd name="connsiteX31" fmla="*/ 590550 w 3354211"/>
                  <a:gd name="connsiteY31" fmla="*/ 1085850 h 3676650"/>
                  <a:gd name="connsiteX32" fmla="*/ 609600 w 3354211"/>
                  <a:gd name="connsiteY32" fmla="*/ 1133475 h 3676650"/>
                  <a:gd name="connsiteX33" fmla="*/ 619125 w 3354211"/>
                  <a:gd name="connsiteY33" fmla="*/ 1171575 h 3676650"/>
                  <a:gd name="connsiteX34" fmla="*/ 628650 w 3354211"/>
                  <a:gd name="connsiteY34" fmla="*/ 1200150 h 3676650"/>
                  <a:gd name="connsiteX35" fmla="*/ 647700 w 3354211"/>
                  <a:gd name="connsiteY35" fmla="*/ 1276350 h 3676650"/>
                  <a:gd name="connsiteX36" fmla="*/ 638175 w 3354211"/>
                  <a:gd name="connsiteY36" fmla="*/ 1371600 h 3676650"/>
                  <a:gd name="connsiteX37" fmla="*/ 619125 w 3354211"/>
                  <a:gd name="connsiteY37" fmla="*/ 1400175 h 3676650"/>
                  <a:gd name="connsiteX38" fmla="*/ 600075 w 3354211"/>
                  <a:gd name="connsiteY38" fmla="*/ 1438275 h 3676650"/>
                  <a:gd name="connsiteX39" fmla="*/ 581025 w 3354211"/>
                  <a:gd name="connsiteY39" fmla="*/ 1504950 h 3676650"/>
                  <a:gd name="connsiteX40" fmla="*/ 590550 w 3354211"/>
                  <a:gd name="connsiteY40" fmla="*/ 1600200 h 3676650"/>
                  <a:gd name="connsiteX41" fmla="*/ 723900 w 3354211"/>
                  <a:gd name="connsiteY41" fmla="*/ 1581150 h 3676650"/>
                  <a:gd name="connsiteX42" fmla="*/ 752475 w 3354211"/>
                  <a:gd name="connsiteY42" fmla="*/ 1562100 h 3676650"/>
                  <a:gd name="connsiteX43" fmla="*/ 809625 w 3354211"/>
                  <a:gd name="connsiteY43" fmla="*/ 1543050 h 3676650"/>
                  <a:gd name="connsiteX44" fmla="*/ 876300 w 3354211"/>
                  <a:gd name="connsiteY44" fmla="*/ 1514475 h 3676650"/>
                  <a:gd name="connsiteX45" fmla="*/ 942975 w 3354211"/>
                  <a:gd name="connsiteY45" fmla="*/ 1476375 h 3676650"/>
                  <a:gd name="connsiteX46" fmla="*/ 971550 w 3354211"/>
                  <a:gd name="connsiteY46" fmla="*/ 1457325 h 3676650"/>
                  <a:gd name="connsiteX47" fmla="*/ 1000125 w 3354211"/>
                  <a:gd name="connsiteY47" fmla="*/ 1447800 h 3676650"/>
                  <a:gd name="connsiteX48" fmla="*/ 981075 w 3354211"/>
                  <a:gd name="connsiteY48" fmla="*/ 1333500 h 3676650"/>
                  <a:gd name="connsiteX49" fmla="*/ 1057275 w 3354211"/>
                  <a:gd name="connsiteY49" fmla="*/ 1323975 h 3676650"/>
                  <a:gd name="connsiteX50" fmla="*/ 1152525 w 3354211"/>
                  <a:gd name="connsiteY50" fmla="*/ 1381125 h 3676650"/>
                  <a:gd name="connsiteX51" fmla="*/ 1181100 w 3354211"/>
                  <a:gd name="connsiteY51" fmla="*/ 1323975 h 3676650"/>
                  <a:gd name="connsiteX52" fmla="*/ 1276350 w 3354211"/>
                  <a:gd name="connsiteY52" fmla="*/ 1219200 h 3676650"/>
                  <a:gd name="connsiteX53" fmla="*/ 1228725 w 3354211"/>
                  <a:gd name="connsiteY53" fmla="*/ 1285875 h 3676650"/>
                  <a:gd name="connsiteX54" fmla="*/ 1276350 w 3354211"/>
                  <a:gd name="connsiteY54" fmla="*/ 1304925 h 3676650"/>
                  <a:gd name="connsiteX55" fmla="*/ 1304925 w 3354211"/>
                  <a:gd name="connsiteY55" fmla="*/ 1323975 h 3676650"/>
                  <a:gd name="connsiteX56" fmla="*/ 1362075 w 3354211"/>
                  <a:gd name="connsiteY56" fmla="*/ 1352550 h 3676650"/>
                  <a:gd name="connsiteX57" fmla="*/ 1438275 w 3354211"/>
                  <a:gd name="connsiteY57" fmla="*/ 1400175 h 3676650"/>
                  <a:gd name="connsiteX58" fmla="*/ 1466850 w 3354211"/>
                  <a:gd name="connsiteY58" fmla="*/ 1409700 h 3676650"/>
                  <a:gd name="connsiteX59" fmla="*/ 1485900 w 3354211"/>
                  <a:gd name="connsiteY59" fmla="*/ 1438275 h 3676650"/>
                  <a:gd name="connsiteX60" fmla="*/ 1543050 w 3354211"/>
                  <a:gd name="connsiteY60" fmla="*/ 1457325 h 3676650"/>
                  <a:gd name="connsiteX61" fmla="*/ 1647825 w 3354211"/>
                  <a:gd name="connsiteY61" fmla="*/ 1447800 h 3676650"/>
                  <a:gd name="connsiteX62" fmla="*/ 1704975 w 3354211"/>
                  <a:gd name="connsiteY62" fmla="*/ 1400175 h 3676650"/>
                  <a:gd name="connsiteX63" fmla="*/ 1733550 w 3354211"/>
                  <a:gd name="connsiteY63" fmla="*/ 1390650 h 3676650"/>
                  <a:gd name="connsiteX64" fmla="*/ 1762125 w 3354211"/>
                  <a:gd name="connsiteY64" fmla="*/ 1333500 h 3676650"/>
                  <a:gd name="connsiteX65" fmla="*/ 1800225 w 3354211"/>
                  <a:gd name="connsiteY65" fmla="*/ 1314450 h 3676650"/>
                  <a:gd name="connsiteX66" fmla="*/ 1838325 w 3354211"/>
                  <a:gd name="connsiteY66" fmla="*/ 1266825 h 3676650"/>
                  <a:gd name="connsiteX67" fmla="*/ 1847850 w 3354211"/>
                  <a:gd name="connsiteY67" fmla="*/ 1228725 h 3676650"/>
                  <a:gd name="connsiteX68" fmla="*/ 1933575 w 3354211"/>
                  <a:gd name="connsiteY68" fmla="*/ 1181100 h 3676650"/>
                  <a:gd name="connsiteX69" fmla="*/ 2028825 w 3354211"/>
                  <a:gd name="connsiteY69" fmla="*/ 1085850 h 3676650"/>
                  <a:gd name="connsiteX70" fmla="*/ 2228850 w 3354211"/>
                  <a:gd name="connsiteY70" fmla="*/ 1162050 h 3676650"/>
                  <a:gd name="connsiteX71" fmla="*/ 2286000 w 3354211"/>
                  <a:gd name="connsiteY71" fmla="*/ 1171575 h 3676650"/>
                  <a:gd name="connsiteX72" fmla="*/ 2305050 w 3354211"/>
                  <a:gd name="connsiteY72" fmla="*/ 1200150 h 3676650"/>
                  <a:gd name="connsiteX73" fmla="*/ 2343150 w 3354211"/>
                  <a:gd name="connsiteY73" fmla="*/ 1266825 h 3676650"/>
                  <a:gd name="connsiteX74" fmla="*/ 2400300 w 3354211"/>
                  <a:gd name="connsiteY74" fmla="*/ 1304925 h 3676650"/>
                  <a:gd name="connsiteX75" fmla="*/ 2419350 w 3354211"/>
                  <a:gd name="connsiteY75" fmla="*/ 1333500 h 3676650"/>
                  <a:gd name="connsiteX76" fmla="*/ 2438400 w 3354211"/>
                  <a:gd name="connsiteY76" fmla="*/ 1400175 h 3676650"/>
                  <a:gd name="connsiteX77" fmla="*/ 2466975 w 3354211"/>
                  <a:gd name="connsiteY77" fmla="*/ 1438275 h 3676650"/>
                  <a:gd name="connsiteX78" fmla="*/ 2486025 w 3354211"/>
                  <a:gd name="connsiteY78" fmla="*/ 1466850 h 3676650"/>
                  <a:gd name="connsiteX79" fmla="*/ 2505075 w 3354211"/>
                  <a:gd name="connsiteY79" fmla="*/ 1504950 h 3676650"/>
                  <a:gd name="connsiteX80" fmla="*/ 2590800 w 3354211"/>
                  <a:gd name="connsiteY80" fmla="*/ 1552575 h 3676650"/>
                  <a:gd name="connsiteX81" fmla="*/ 2600325 w 3354211"/>
                  <a:gd name="connsiteY81" fmla="*/ 1581150 h 3676650"/>
                  <a:gd name="connsiteX82" fmla="*/ 2657475 w 3354211"/>
                  <a:gd name="connsiteY82" fmla="*/ 1600200 h 3676650"/>
                  <a:gd name="connsiteX83" fmla="*/ 2686050 w 3354211"/>
                  <a:gd name="connsiteY83" fmla="*/ 1628775 h 3676650"/>
                  <a:gd name="connsiteX84" fmla="*/ 2724150 w 3354211"/>
                  <a:gd name="connsiteY84" fmla="*/ 1647825 h 3676650"/>
                  <a:gd name="connsiteX85" fmla="*/ 2752725 w 3354211"/>
                  <a:gd name="connsiteY85" fmla="*/ 1666875 h 3676650"/>
                  <a:gd name="connsiteX86" fmla="*/ 2733675 w 3354211"/>
                  <a:gd name="connsiteY86" fmla="*/ 1857375 h 3676650"/>
                  <a:gd name="connsiteX87" fmla="*/ 2714625 w 3354211"/>
                  <a:gd name="connsiteY87" fmla="*/ 1905000 h 3676650"/>
                  <a:gd name="connsiteX88" fmla="*/ 2724150 w 3354211"/>
                  <a:gd name="connsiteY88" fmla="*/ 2085975 h 3676650"/>
                  <a:gd name="connsiteX89" fmla="*/ 2752725 w 3354211"/>
                  <a:gd name="connsiteY89" fmla="*/ 2114550 h 3676650"/>
                  <a:gd name="connsiteX90" fmla="*/ 2790825 w 3354211"/>
                  <a:gd name="connsiteY90" fmla="*/ 2238375 h 3676650"/>
                  <a:gd name="connsiteX91" fmla="*/ 2819400 w 3354211"/>
                  <a:gd name="connsiteY91" fmla="*/ 2295525 h 3676650"/>
                  <a:gd name="connsiteX92" fmla="*/ 2847975 w 3354211"/>
                  <a:gd name="connsiteY92" fmla="*/ 2305050 h 3676650"/>
                  <a:gd name="connsiteX93" fmla="*/ 2867025 w 3354211"/>
                  <a:gd name="connsiteY93" fmla="*/ 2343150 h 3676650"/>
                  <a:gd name="connsiteX94" fmla="*/ 2905125 w 3354211"/>
                  <a:gd name="connsiteY94" fmla="*/ 2352675 h 3676650"/>
                  <a:gd name="connsiteX95" fmla="*/ 2933700 w 3354211"/>
                  <a:gd name="connsiteY95" fmla="*/ 2362200 h 3676650"/>
                  <a:gd name="connsiteX96" fmla="*/ 2943225 w 3354211"/>
                  <a:gd name="connsiteY96" fmla="*/ 2390775 h 3676650"/>
                  <a:gd name="connsiteX97" fmla="*/ 3000375 w 3354211"/>
                  <a:gd name="connsiteY97" fmla="*/ 2428875 h 3676650"/>
                  <a:gd name="connsiteX98" fmla="*/ 3048000 w 3354211"/>
                  <a:gd name="connsiteY98" fmla="*/ 2476500 h 3676650"/>
                  <a:gd name="connsiteX99" fmla="*/ 3067050 w 3354211"/>
                  <a:gd name="connsiteY99" fmla="*/ 2505075 h 3676650"/>
                  <a:gd name="connsiteX100" fmla="*/ 3105150 w 3354211"/>
                  <a:gd name="connsiteY100" fmla="*/ 2514600 h 3676650"/>
                  <a:gd name="connsiteX101" fmla="*/ 3143250 w 3354211"/>
                  <a:gd name="connsiteY101" fmla="*/ 2552700 h 3676650"/>
                  <a:gd name="connsiteX102" fmla="*/ 3200400 w 3354211"/>
                  <a:gd name="connsiteY102" fmla="*/ 2590800 h 3676650"/>
                  <a:gd name="connsiteX103" fmla="*/ 3219450 w 3354211"/>
                  <a:gd name="connsiteY103" fmla="*/ 2647950 h 3676650"/>
                  <a:gd name="connsiteX104" fmla="*/ 3248025 w 3354211"/>
                  <a:gd name="connsiteY104" fmla="*/ 2705100 h 3676650"/>
                  <a:gd name="connsiteX105" fmla="*/ 3267075 w 3354211"/>
                  <a:gd name="connsiteY105" fmla="*/ 2743200 h 3676650"/>
                  <a:gd name="connsiteX106" fmla="*/ 3286125 w 3354211"/>
                  <a:gd name="connsiteY106" fmla="*/ 2800350 h 3676650"/>
                  <a:gd name="connsiteX107" fmla="*/ 3305175 w 3354211"/>
                  <a:gd name="connsiteY107" fmla="*/ 2933700 h 3676650"/>
                  <a:gd name="connsiteX108" fmla="*/ 3286125 w 3354211"/>
                  <a:gd name="connsiteY108" fmla="*/ 3105150 h 3676650"/>
                  <a:gd name="connsiteX109" fmla="*/ 3286125 w 3354211"/>
                  <a:gd name="connsiteY109" fmla="*/ 3362325 h 3676650"/>
                  <a:gd name="connsiteX110" fmla="*/ 3305175 w 3354211"/>
                  <a:gd name="connsiteY110" fmla="*/ 3390900 h 3676650"/>
                  <a:gd name="connsiteX111" fmla="*/ 3324225 w 3354211"/>
                  <a:gd name="connsiteY111" fmla="*/ 3448050 h 3676650"/>
                  <a:gd name="connsiteX112" fmla="*/ 3333750 w 3354211"/>
                  <a:gd name="connsiteY112" fmla="*/ 3476625 h 3676650"/>
                  <a:gd name="connsiteX113" fmla="*/ 3352800 w 3354211"/>
                  <a:gd name="connsiteY113" fmla="*/ 3638550 h 3676650"/>
                  <a:gd name="connsiteX114" fmla="*/ 3352800 w 3354211"/>
                  <a:gd name="connsiteY114" fmla="*/ 3676650 h 367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354211" h="3676650">
                    <a:moveTo>
                      <a:pt x="0" y="0"/>
                    </a:moveTo>
                    <a:cubicBezTo>
                      <a:pt x="9034" y="22585"/>
                      <a:pt x="10901" y="62396"/>
                      <a:pt x="47625" y="57150"/>
                    </a:cubicBezTo>
                    <a:cubicBezTo>
                      <a:pt x="61681" y="55142"/>
                      <a:pt x="73025" y="44450"/>
                      <a:pt x="85725" y="38100"/>
                    </a:cubicBezTo>
                    <a:cubicBezTo>
                      <a:pt x="92075" y="28575"/>
                      <a:pt x="95836" y="16676"/>
                      <a:pt x="104775" y="9525"/>
                    </a:cubicBezTo>
                    <a:cubicBezTo>
                      <a:pt x="128206" y="-9220"/>
                      <a:pt x="156564" y="4643"/>
                      <a:pt x="180975" y="9525"/>
                    </a:cubicBezTo>
                    <a:cubicBezTo>
                      <a:pt x="193675" y="15875"/>
                      <a:pt x="210556" y="17216"/>
                      <a:pt x="219075" y="28575"/>
                    </a:cubicBezTo>
                    <a:cubicBezTo>
                      <a:pt x="231123" y="44639"/>
                      <a:pt x="231775" y="66675"/>
                      <a:pt x="238125" y="85725"/>
                    </a:cubicBezTo>
                    <a:cubicBezTo>
                      <a:pt x="241300" y="95250"/>
                      <a:pt x="245215" y="104560"/>
                      <a:pt x="247650" y="114300"/>
                    </a:cubicBezTo>
                    <a:cubicBezTo>
                      <a:pt x="254000" y="139700"/>
                      <a:pt x="252177" y="168715"/>
                      <a:pt x="266700" y="190500"/>
                    </a:cubicBezTo>
                    <a:lnTo>
                      <a:pt x="285750" y="219075"/>
                    </a:lnTo>
                    <a:cubicBezTo>
                      <a:pt x="280425" y="240373"/>
                      <a:pt x="266451" y="300411"/>
                      <a:pt x="257175" y="314325"/>
                    </a:cubicBezTo>
                    <a:lnTo>
                      <a:pt x="238125" y="342900"/>
                    </a:lnTo>
                    <a:cubicBezTo>
                      <a:pt x="234950" y="355600"/>
                      <a:pt x="228600" y="367909"/>
                      <a:pt x="228600" y="381000"/>
                    </a:cubicBezTo>
                    <a:cubicBezTo>
                      <a:pt x="228600" y="403451"/>
                      <a:pt x="229007" y="427159"/>
                      <a:pt x="238125" y="447675"/>
                    </a:cubicBezTo>
                    <a:cubicBezTo>
                      <a:pt x="242774" y="458136"/>
                      <a:pt x="255506" y="464326"/>
                      <a:pt x="266700" y="466725"/>
                    </a:cubicBezTo>
                    <a:cubicBezTo>
                      <a:pt x="300991" y="474073"/>
                      <a:pt x="336550" y="473075"/>
                      <a:pt x="371475" y="476250"/>
                    </a:cubicBezTo>
                    <a:cubicBezTo>
                      <a:pt x="393700" y="473075"/>
                      <a:pt x="416061" y="470741"/>
                      <a:pt x="438150" y="466725"/>
                    </a:cubicBezTo>
                    <a:cubicBezTo>
                      <a:pt x="451030" y="464383"/>
                      <a:pt x="465358" y="464462"/>
                      <a:pt x="476250" y="457200"/>
                    </a:cubicBezTo>
                    <a:cubicBezTo>
                      <a:pt x="485775" y="450850"/>
                      <a:pt x="486361" y="435776"/>
                      <a:pt x="495300" y="428625"/>
                    </a:cubicBezTo>
                    <a:cubicBezTo>
                      <a:pt x="501511" y="423656"/>
                      <a:pt x="559486" y="410197"/>
                      <a:pt x="561975" y="409575"/>
                    </a:cubicBezTo>
                    <a:cubicBezTo>
                      <a:pt x="744299" y="423600"/>
                      <a:pt x="660949" y="378923"/>
                      <a:pt x="695325" y="447675"/>
                    </a:cubicBezTo>
                    <a:cubicBezTo>
                      <a:pt x="700445" y="457914"/>
                      <a:pt x="708025" y="466725"/>
                      <a:pt x="714375" y="476250"/>
                    </a:cubicBezTo>
                    <a:cubicBezTo>
                      <a:pt x="711200" y="498475"/>
                      <a:pt x="708866" y="520836"/>
                      <a:pt x="704850" y="542925"/>
                    </a:cubicBezTo>
                    <a:cubicBezTo>
                      <a:pt x="702508" y="555805"/>
                      <a:pt x="695325" y="567934"/>
                      <a:pt x="695325" y="581025"/>
                    </a:cubicBezTo>
                    <a:cubicBezTo>
                      <a:pt x="695325" y="628756"/>
                      <a:pt x="698100" y="676649"/>
                      <a:pt x="704850" y="723900"/>
                    </a:cubicBezTo>
                    <a:cubicBezTo>
                      <a:pt x="713202" y="782365"/>
                      <a:pt x="715355" y="775353"/>
                      <a:pt x="752475" y="800100"/>
                    </a:cubicBezTo>
                    <a:lnTo>
                      <a:pt x="723900" y="885825"/>
                    </a:lnTo>
                    <a:lnTo>
                      <a:pt x="714375" y="914400"/>
                    </a:lnTo>
                    <a:cubicBezTo>
                      <a:pt x="711200" y="923925"/>
                      <a:pt x="707285" y="933235"/>
                      <a:pt x="704850" y="942975"/>
                    </a:cubicBezTo>
                    <a:cubicBezTo>
                      <a:pt x="702608" y="951943"/>
                      <a:pt x="692011" y="998470"/>
                      <a:pt x="685800" y="1009650"/>
                    </a:cubicBezTo>
                    <a:cubicBezTo>
                      <a:pt x="674681" y="1029664"/>
                      <a:pt x="669420" y="1059560"/>
                      <a:pt x="647700" y="1066800"/>
                    </a:cubicBezTo>
                    <a:lnTo>
                      <a:pt x="590550" y="1085850"/>
                    </a:lnTo>
                    <a:cubicBezTo>
                      <a:pt x="571407" y="1143279"/>
                      <a:pt x="579510" y="1088340"/>
                      <a:pt x="609600" y="1133475"/>
                    </a:cubicBezTo>
                    <a:cubicBezTo>
                      <a:pt x="616862" y="1144367"/>
                      <a:pt x="615529" y="1158988"/>
                      <a:pt x="619125" y="1171575"/>
                    </a:cubicBezTo>
                    <a:cubicBezTo>
                      <a:pt x="621883" y="1181229"/>
                      <a:pt x="626008" y="1190464"/>
                      <a:pt x="628650" y="1200150"/>
                    </a:cubicBezTo>
                    <a:cubicBezTo>
                      <a:pt x="635539" y="1225409"/>
                      <a:pt x="647700" y="1276350"/>
                      <a:pt x="647700" y="1276350"/>
                    </a:cubicBezTo>
                    <a:cubicBezTo>
                      <a:pt x="644525" y="1308100"/>
                      <a:pt x="645350" y="1340509"/>
                      <a:pt x="638175" y="1371600"/>
                    </a:cubicBezTo>
                    <a:cubicBezTo>
                      <a:pt x="635601" y="1382754"/>
                      <a:pt x="624805" y="1390236"/>
                      <a:pt x="619125" y="1400175"/>
                    </a:cubicBezTo>
                    <a:cubicBezTo>
                      <a:pt x="612080" y="1412503"/>
                      <a:pt x="605668" y="1425224"/>
                      <a:pt x="600075" y="1438275"/>
                    </a:cubicBezTo>
                    <a:cubicBezTo>
                      <a:pt x="591876" y="1457406"/>
                      <a:pt x="585858" y="1485616"/>
                      <a:pt x="581025" y="1504950"/>
                    </a:cubicBezTo>
                    <a:cubicBezTo>
                      <a:pt x="584200" y="1536700"/>
                      <a:pt x="566833" y="1578854"/>
                      <a:pt x="590550" y="1600200"/>
                    </a:cubicBezTo>
                    <a:cubicBezTo>
                      <a:pt x="598778" y="1607605"/>
                      <a:pt x="700781" y="1585774"/>
                      <a:pt x="723900" y="1581150"/>
                    </a:cubicBezTo>
                    <a:cubicBezTo>
                      <a:pt x="733425" y="1574800"/>
                      <a:pt x="742014" y="1566749"/>
                      <a:pt x="752475" y="1562100"/>
                    </a:cubicBezTo>
                    <a:cubicBezTo>
                      <a:pt x="770825" y="1553945"/>
                      <a:pt x="792917" y="1554189"/>
                      <a:pt x="809625" y="1543050"/>
                    </a:cubicBezTo>
                    <a:cubicBezTo>
                      <a:pt x="849092" y="1516738"/>
                      <a:pt x="827094" y="1526776"/>
                      <a:pt x="876300" y="1514475"/>
                    </a:cubicBezTo>
                    <a:cubicBezTo>
                      <a:pt x="910803" y="1462720"/>
                      <a:pt x="874970" y="1501877"/>
                      <a:pt x="942975" y="1476375"/>
                    </a:cubicBezTo>
                    <a:cubicBezTo>
                      <a:pt x="953694" y="1472355"/>
                      <a:pt x="961311" y="1462445"/>
                      <a:pt x="971550" y="1457325"/>
                    </a:cubicBezTo>
                    <a:cubicBezTo>
                      <a:pt x="980530" y="1452835"/>
                      <a:pt x="998538" y="1468437"/>
                      <a:pt x="1000125" y="1447800"/>
                    </a:cubicBezTo>
                    <a:cubicBezTo>
                      <a:pt x="1001712" y="1427163"/>
                      <a:pt x="971550" y="1354137"/>
                      <a:pt x="981075" y="1333500"/>
                    </a:cubicBezTo>
                    <a:cubicBezTo>
                      <a:pt x="990600" y="1312863"/>
                      <a:pt x="1028700" y="1316037"/>
                      <a:pt x="1057275" y="1323975"/>
                    </a:cubicBezTo>
                    <a:cubicBezTo>
                      <a:pt x="1085850" y="1331913"/>
                      <a:pt x="1080701" y="1405066"/>
                      <a:pt x="1152525" y="1381125"/>
                    </a:cubicBezTo>
                    <a:cubicBezTo>
                      <a:pt x="1176466" y="1309301"/>
                      <a:pt x="1160462" y="1350963"/>
                      <a:pt x="1181100" y="1323975"/>
                    </a:cubicBezTo>
                    <a:cubicBezTo>
                      <a:pt x="1201738" y="1296987"/>
                      <a:pt x="1268510" y="1225472"/>
                      <a:pt x="1276350" y="1219200"/>
                    </a:cubicBezTo>
                    <a:cubicBezTo>
                      <a:pt x="1286572" y="1211022"/>
                      <a:pt x="1216025" y="1289050"/>
                      <a:pt x="1228725" y="1285875"/>
                    </a:cubicBezTo>
                    <a:cubicBezTo>
                      <a:pt x="1244600" y="1292225"/>
                      <a:pt x="1261057" y="1297279"/>
                      <a:pt x="1276350" y="1304925"/>
                    </a:cubicBezTo>
                    <a:cubicBezTo>
                      <a:pt x="1286589" y="1310045"/>
                      <a:pt x="1294686" y="1318855"/>
                      <a:pt x="1304925" y="1323975"/>
                    </a:cubicBezTo>
                    <a:cubicBezTo>
                      <a:pt x="1383795" y="1363410"/>
                      <a:pt x="1280183" y="1297955"/>
                      <a:pt x="1362075" y="1352550"/>
                    </a:cubicBezTo>
                    <a:cubicBezTo>
                      <a:pt x="1392264" y="1397833"/>
                      <a:pt x="1370265" y="1377505"/>
                      <a:pt x="1438275" y="1400175"/>
                    </a:cubicBezTo>
                    <a:lnTo>
                      <a:pt x="1466850" y="1409700"/>
                    </a:lnTo>
                    <a:cubicBezTo>
                      <a:pt x="1473200" y="1419225"/>
                      <a:pt x="1476192" y="1432208"/>
                      <a:pt x="1485900" y="1438275"/>
                    </a:cubicBezTo>
                    <a:cubicBezTo>
                      <a:pt x="1502928" y="1448918"/>
                      <a:pt x="1543050" y="1457325"/>
                      <a:pt x="1543050" y="1457325"/>
                    </a:cubicBezTo>
                    <a:cubicBezTo>
                      <a:pt x="1577975" y="1454150"/>
                      <a:pt x="1613534" y="1455148"/>
                      <a:pt x="1647825" y="1447800"/>
                    </a:cubicBezTo>
                    <a:cubicBezTo>
                      <a:pt x="1670787" y="1442879"/>
                      <a:pt x="1688098" y="1411426"/>
                      <a:pt x="1704975" y="1400175"/>
                    </a:cubicBezTo>
                    <a:cubicBezTo>
                      <a:pt x="1713329" y="1394606"/>
                      <a:pt x="1724025" y="1393825"/>
                      <a:pt x="1733550" y="1390650"/>
                    </a:cubicBezTo>
                    <a:cubicBezTo>
                      <a:pt x="1740051" y="1371146"/>
                      <a:pt x="1745081" y="1347703"/>
                      <a:pt x="1762125" y="1333500"/>
                    </a:cubicBezTo>
                    <a:cubicBezTo>
                      <a:pt x="1773033" y="1324410"/>
                      <a:pt x="1787525" y="1320800"/>
                      <a:pt x="1800225" y="1314450"/>
                    </a:cubicBezTo>
                    <a:cubicBezTo>
                      <a:pt x="1831364" y="1221033"/>
                      <a:pt x="1780880" y="1352993"/>
                      <a:pt x="1838325" y="1266825"/>
                    </a:cubicBezTo>
                    <a:cubicBezTo>
                      <a:pt x="1845587" y="1255933"/>
                      <a:pt x="1839230" y="1238577"/>
                      <a:pt x="1847850" y="1228725"/>
                    </a:cubicBezTo>
                    <a:cubicBezTo>
                      <a:pt x="1857123" y="1218128"/>
                      <a:pt x="1903413" y="1204912"/>
                      <a:pt x="1933575" y="1181100"/>
                    </a:cubicBezTo>
                    <a:cubicBezTo>
                      <a:pt x="1963737" y="1157288"/>
                      <a:pt x="1979613" y="1089025"/>
                      <a:pt x="2028825" y="1085850"/>
                    </a:cubicBezTo>
                    <a:cubicBezTo>
                      <a:pt x="2078037" y="1082675"/>
                      <a:pt x="2187575" y="1160463"/>
                      <a:pt x="2228850" y="1162050"/>
                    </a:cubicBezTo>
                    <a:cubicBezTo>
                      <a:pt x="2247900" y="1165225"/>
                      <a:pt x="2268726" y="1162938"/>
                      <a:pt x="2286000" y="1171575"/>
                    </a:cubicBezTo>
                    <a:cubicBezTo>
                      <a:pt x="2296239" y="1176695"/>
                      <a:pt x="2299370" y="1190211"/>
                      <a:pt x="2305050" y="1200150"/>
                    </a:cubicBezTo>
                    <a:cubicBezTo>
                      <a:pt x="2312270" y="1212784"/>
                      <a:pt x="2329889" y="1255222"/>
                      <a:pt x="2343150" y="1266825"/>
                    </a:cubicBezTo>
                    <a:cubicBezTo>
                      <a:pt x="2360380" y="1281902"/>
                      <a:pt x="2400300" y="1304925"/>
                      <a:pt x="2400300" y="1304925"/>
                    </a:cubicBezTo>
                    <a:cubicBezTo>
                      <a:pt x="2406650" y="1314450"/>
                      <a:pt x="2414841" y="1322978"/>
                      <a:pt x="2419350" y="1333500"/>
                    </a:cubicBezTo>
                    <a:cubicBezTo>
                      <a:pt x="2427303" y="1352058"/>
                      <a:pt x="2427808" y="1381639"/>
                      <a:pt x="2438400" y="1400175"/>
                    </a:cubicBezTo>
                    <a:cubicBezTo>
                      <a:pt x="2446276" y="1413958"/>
                      <a:pt x="2457748" y="1425357"/>
                      <a:pt x="2466975" y="1438275"/>
                    </a:cubicBezTo>
                    <a:cubicBezTo>
                      <a:pt x="2473629" y="1447590"/>
                      <a:pt x="2480345" y="1456911"/>
                      <a:pt x="2486025" y="1466850"/>
                    </a:cubicBezTo>
                    <a:cubicBezTo>
                      <a:pt x="2493070" y="1479178"/>
                      <a:pt x="2495035" y="1494910"/>
                      <a:pt x="2505075" y="1504950"/>
                    </a:cubicBezTo>
                    <a:cubicBezTo>
                      <a:pt x="2537827" y="1537702"/>
                      <a:pt x="2554867" y="1540597"/>
                      <a:pt x="2590800" y="1552575"/>
                    </a:cubicBezTo>
                    <a:cubicBezTo>
                      <a:pt x="2593975" y="1562100"/>
                      <a:pt x="2592155" y="1575314"/>
                      <a:pt x="2600325" y="1581150"/>
                    </a:cubicBezTo>
                    <a:cubicBezTo>
                      <a:pt x="2616665" y="1592822"/>
                      <a:pt x="2657475" y="1600200"/>
                      <a:pt x="2657475" y="1600200"/>
                    </a:cubicBezTo>
                    <a:cubicBezTo>
                      <a:pt x="2667000" y="1609725"/>
                      <a:pt x="2675089" y="1620945"/>
                      <a:pt x="2686050" y="1628775"/>
                    </a:cubicBezTo>
                    <a:cubicBezTo>
                      <a:pt x="2697604" y="1637028"/>
                      <a:pt x="2711822" y="1640780"/>
                      <a:pt x="2724150" y="1647825"/>
                    </a:cubicBezTo>
                    <a:cubicBezTo>
                      <a:pt x="2734089" y="1653505"/>
                      <a:pt x="2743200" y="1660525"/>
                      <a:pt x="2752725" y="1666875"/>
                    </a:cubicBezTo>
                    <a:cubicBezTo>
                      <a:pt x="2748924" y="1727684"/>
                      <a:pt x="2753863" y="1796812"/>
                      <a:pt x="2733675" y="1857375"/>
                    </a:cubicBezTo>
                    <a:cubicBezTo>
                      <a:pt x="2728268" y="1873595"/>
                      <a:pt x="2720975" y="1889125"/>
                      <a:pt x="2714625" y="1905000"/>
                    </a:cubicBezTo>
                    <a:cubicBezTo>
                      <a:pt x="2701882" y="1981459"/>
                      <a:pt x="2694277" y="1990381"/>
                      <a:pt x="2724150" y="2085975"/>
                    </a:cubicBezTo>
                    <a:cubicBezTo>
                      <a:pt x="2728168" y="2098832"/>
                      <a:pt x="2743200" y="2105025"/>
                      <a:pt x="2752725" y="2114550"/>
                    </a:cubicBezTo>
                    <a:cubicBezTo>
                      <a:pt x="2769555" y="2181871"/>
                      <a:pt x="2758110" y="2140231"/>
                      <a:pt x="2790825" y="2238375"/>
                    </a:cubicBezTo>
                    <a:cubicBezTo>
                      <a:pt x="2797100" y="2257199"/>
                      <a:pt x="2802614" y="2282096"/>
                      <a:pt x="2819400" y="2295525"/>
                    </a:cubicBezTo>
                    <a:cubicBezTo>
                      <a:pt x="2827240" y="2301797"/>
                      <a:pt x="2838450" y="2301875"/>
                      <a:pt x="2847975" y="2305050"/>
                    </a:cubicBezTo>
                    <a:cubicBezTo>
                      <a:pt x="2854325" y="2317750"/>
                      <a:pt x="2856117" y="2334060"/>
                      <a:pt x="2867025" y="2343150"/>
                    </a:cubicBezTo>
                    <a:cubicBezTo>
                      <a:pt x="2877082" y="2351531"/>
                      <a:pt x="2892538" y="2349079"/>
                      <a:pt x="2905125" y="2352675"/>
                    </a:cubicBezTo>
                    <a:cubicBezTo>
                      <a:pt x="2914779" y="2355433"/>
                      <a:pt x="2924175" y="2359025"/>
                      <a:pt x="2933700" y="2362200"/>
                    </a:cubicBezTo>
                    <a:cubicBezTo>
                      <a:pt x="2936875" y="2371725"/>
                      <a:pt x="2936125" y="2383675"/>
                      <a:pt x="2943225" y="2390775"/>
                    </a:cubicBezTo>
                    <a:cubicBezTo>
                      <a:pt x="2959414" y="2406964"/>
                      <a:pt x="3000375" y="2428875"/>
                      <a:pt x="3000375" y="2428875"/>
                    </a:cubicBezTo>
                    <a:cubicBezTo>
                      <a:pt x="3051175" y="2505075"/>
                      <a:pt x="2984500" y="2413000"/>
                      <a:pt x="3048000" y="2476500"/>
                    </a:cubicBezTo>
                    <a:cubicBezTo>
                      <a:pt x="3056095" y="2484595"/>
                      <a:pt x="3057525" y="2498725"/>
                      <a:pt x="3067050" y="2505075"/>
                    </a:cubicBezTo>
                    <a:cubicBezTo>
                      <a:pt x="3077942" y="2512337"/>
                      <a:pt x="3092450" y="2511425"/>
                      <a:pt x="3105150" y="2514600"/>
                    </a:cubicBezTo>
                    <a:cubicBezTo>
                      <a:pt x="3121314" y="2563091"/>
                      <a:pt x="3101686" y="2529609"/>
                      <a:pt x="3143250" y="2552700"/>
                    </a:cubicBezTo>
                    <a:cubicBezTo>
                      <a:pt x="3163264" y="2563819"/>
                      <a:pt x="3200400" y="2590800"/>
                      <a:pt x="3200400" y="2590800"/>
                    </a:cubicBezTo>
                    <a:cubicBezTo>
                      <a:pt x="3206750" y="2609850"/>
                      <a:pt x="3208311" y="2631242"/>
                      <a:pt x="3219450" y="2647950"/>
                    </a:cubicBezTo>
                    <a:cubicBezTo>
                      <a:pt x="3256059" y="2702864"/>
                      <a:pt x="3224364" y="2649891"/>
                      <a:pt x="3248025" y="2705100"/>
                    </a:cubicBezTo>
                    <a:cubicBezTo>
                      <a:pt x="3253618" y="2718151"/>
                      <a:pt x="3261802" y="2730017"/>
                      <a:pt x="3267075" y="2743200"/>
                    </a:cubicBezTo>
                    <a:cubicBezTo>
                      <a:pt x="3274533" y="2761844"/>
                      <a:pt x="3286125" y="2800350"/>
                      <a:pt x="3286125" y="2800350"/>
                    </a:cubicBezTo>
                    <a:cubicBezTo>
                      <a:pt x="3292475" y="2844800"/>
                      <a:pt x="3303449" y="2888832"/>
                      <a:pt x="3305175" y="2933700"/>
                    </a:cubicBezTo>
                    <a:cubicBezTo>
                      <a:pt x="3307262" y="2987953"/>
                      <a:pt x="3295260" y="3050343"/>
                      <a:pt x="3286125" y="3105150"/>
                    </a:cubicBezTo>
                    <a:cubicBezTo>
                      <a:pt x="3283719" y="3153268"/>
                      <a:pt x="3264699" y="3290904"/>
                      <a:pt x="3286125" y="3362325"/>
                    </a:cubicBezTo>
                    <a:cubicBezTo>
                      <a:pt x="3289414" y="3373290"/>
                      <a:pt x="3300526" y="3380439"/>
                      <a:pt x="3305175" y="3390900"/>
                    </a:cubicBezTo>
                    <a:cubicBezTo>
                      <a:pt x="3313330" y="3409250"/>
                      <a:pt x="3317875" y="3429000"/>
                      <a:pt x="3324225" y="3448050"/>
                    </a:cubicBezTo>
                    <a:cubicBezTo>
                      <a:pt x="3327400" y="3457575"/>
                      <a:pt x="3328988" y="3444875"/>
                      <a:pt x="3333750" y="3476625"/>
                    </a:cubicBezTo>
                    <a:cubicBezTo>
                      <a:pt x="3338512" y="3508375"/>
                      <a:pt x="3349625" y="3605213"/>
                      <a:pt x="3352800" y="3638550"/>
                    </a:cubicBezTo>
                    <a:cubicBezTo>
                      <a:pt x="3355975" y="3671887"/>
                      <a:pt x="3352800" y="3663950"/>
                      <a:pt x="3352800" y="3676650"/>
                    </a:cubicBezTo>
                  </a:path>
                </a:pathLst>
              </a:custGeom>
              <a:ln w="57150">
                <a:solidFill>
                  <a:srgbClr val="002060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8" name="Picture 4" descr="IMG_326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432" y="4518835"/>
              <a:ext cx="3493936" cy="227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G_205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85859" y="3948267"/>
              <a:ext cx="1230373" cy="1885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IMG_2060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4" t="7637" r="17629" b="3839"/>
            <a:stretch/>
          </p:blipFill>
          <p:spPr bwMode="auto">
            <a:xfrm rot="5400000">
              <a:off x="7655167" y="4014066"/>
              <a:ext cx="1228374" cy="1755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11951067_879675878786720_1585498712_n"/>
            <p:cNvPicPr>
              <a:picLocks noChangeAspect="1" noChangeArrowheads="1"/>
            </p:cNvPicPr>
            <p:nvPr/>
          </p:nvPicPr>
          <p:blipFill rotWithShape="1">
            <a:blip r:embed="rId11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2" t="9414" r="1646" b="12563"/>
            <a:stretch/>
          </p:blipFill>
          <p:spPr bwMode="auto">
            <a:xfrm>
              <a:off x="5638799" y="805520"/>
              <a:ext cx="3505201" cy="2620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12201033_907535059334135_1612690850_n"/>
            <p:cNvPicPr>
              <a:picLocks noChangeAspect="1" noChangeArrowheads="1"/>
            </p:cNvPicPr>
            <p:nvPr/>
          </p:nvPicPr>
          <p:blipFill rotWithShape="1">
            <a:blip r:embed="rId12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1" t="66554" r="12938" b="9819"/>
            <a:stretch/>
          </p:blipFill>
          <p:spPr bwMode="auto">
            <a:xfrm>
              <a:off x="7213589" y="2418505"/>
              <a:ext cx="1930412" cy="1921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IMG_6230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88" r="18865"/>
            <a:stretch/>
          </p:blipFill>
          <p:spPr bwMode="auto">
            <a:xfrm rot="5400000">
              <a:off x="5510792" y="2566005"/>
              <a:ext cx="1921129" cy="1626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896928" cy="6324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sz="2200" b="1" dirty="0" smtClean="0"/>
              <a:t>៧. </a:t>
            </a:r>
            <a:r>
              <a:rPr lang="km-KH" sz="2200" b="1" dirty="0"/>
              <a:t>ការពង្រឹងយន្តការត្រួតពិនិត្យគ្រឿងញៀននៅថ្នាក់ជាតិ និងថ្នាក់ក្រោមជាតិ </a:t>
            </a:r>
            <a:r>
              <a:rPr lang="km-KH" sz="2200" b="1" dirty="0" smtClean="0"/>
              <a:t>៖(ត)</a:t>
            </a:r>
            <a:endParaRPr lang="en-US" sz="2200" b="1" dirty="0" smtClean="0"/>
          </a:p>
          <a:p>
            <a:pPr marL="0" indent="0">
              <a:lnSpc>
                <a:spcPct val="150000"/>
              </a:lnSpc>
              <a:buNone/>
            </a:pPr>
            <a:endParaRPr lang="km-KH" sz="700" b="1" dirty="0" smtClean="0"/>
          </a:p>
          <a:p>
            <a:pPr indent="-176213">
              <a:lnSpc>
                <a:spcPct val="150000"/>
              </a:lnSpc>
            </a:pPr>
            <a:r>
              <a:rPr lang="km-KH" dirty="0" smtClean="0"/>
              <a:t>ត្រៀម</a:t>
            </a:r>
            <a:r>
              <a:rPr lang="km-KH" dirty="0"/>
              <a:t>ចាត់ចែង រៀបចំប្រើប្រាស់មូលនិធិជាតិ សម្រាប់អនុវត្តផែនការយុទ្ធ</a:t>
            </a:r>
            <a:r>
              <a:rPr lang="km-KH" dirty="0" smtClean="0"/>
              <a:t>សាស្រ្ត​​​​ព</a:t>
            </a:r>
            <a:r>
              <a:rPr lang="km-KH" dirty="0"/>
              <a:t>ហុវិស័យស្តីពីការត្រួត ពិនិត្យគ្រឿងញៀន ឱ្យមានប្រសិទ្ធភាព បន្ទាប់ពីអនុក្រឹត្យស្តីពីការរៀបចំនិងការប្រព្រឹត្តទៅនៃមូលនិធិជាតិ សម្រាប់ ការប្រយុទ្ធប្រឆាំងគ្រឿងញៀន ត្រូវបានដាក់ចេញ</a:t>
            </a:r>
            <a:r>
              <a:rPr lang="km-KH" dirty="0" smtClean="0"/>
              <a:t>ដោយ​      រាជ</a:t>
            </a:r>
            <a:r>
              <a:rPr lang="km-KH" dirty="0"/>
              <a:t>រដ្ឋាភិបាល​</a:t>
            </a:r>
            <a:endParaRPr lang="en-US" dirty="0"/>
          </a:p>
          <a:p>
            <a:pPr indent="-176213">
              <a:lnSpc>
                <a:spcPct val="150000"/>
              </a:lnSpc>
            </a:pPr>
            <a:r>
              <a:rPr lang="km-KH" dirty="0" smtClean="0"/>
              <a:t>ក</a:t>
            </a:r>
            <a:r>
              <a:rPr lang="km-KH" dirty="0"/>
              <a:t>សាងលិខិតបទដ្ឋានគតិយុត្តិមួយចំនួនទៀត ដើម្បីបំពេញបន្ថែមនូវតម្រូវការនៃការប្រយុទ្ធប្រឆាំងគ្រឿង ញៀន </a:t>
            </a:r>
            <a:endParaRPr lang="en-US" dirty="0"/>
          </a:p>
          <a:p>
            <a:pPr indent="-176213">
              <a:lnSpc>
                <a:spcPct val="150000"/>
              </a:lnSpc>
            </a:pPr>
            <a:r>
              <a:rPr lang="km-KH" dirty="0" smtClean="0"/>
              <a:t>ក</a:t>
            </a:r>
            <a:r>
              <a:rPr lang="km-KH" dirty="0"/>
              <a:t>សាងផែនការជាតិ ៣ ឆ្នាំបន្ត (២០១៦</a:t>
            </a:r>
            <a:r>
              <a:rPr lang="en-US" dirty="0"/>
              <a:t>-</a:t>
            </a:r>
            <a:r>
              <a:rPr lang="km-KH" dirty="0"/>
              <a:t>២០១៨) ស្តីពីការត្រួតពិនិត្យគ្រឿងញៀន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7338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1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7338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51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020" y="1524000"/>
            <a:ext cx="911398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km-KH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ផែនការសកម្មភាព</a:t>
            </a:r>
          </a:p>
          <a:p>
            <a:pPr algn="ctr">
              <a:lnSpc>
                <a:spcPct val="150000"/>
              </a:lnSpc>
            </a:pPr>
            <a:r>
              <a:rPr lang="km-KH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អនុវត្តទិសដៅការងារត្រួតពិនិត្យគ្រឿងញៀន ឆ្នាំ២០១៦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02760"/>
            <a:ext cx="9144000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km-KH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(ដូចមានក្នុងរបាយការណ៍ពិស្តារ)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8300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m-KH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សូមអរគុណ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998" y="139700"/>
            <a:ext cx="8940802" cy="25254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806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m-KH" sz="4000" b="1" cap="none" spc="50" dirty="0" smtClean="0">
                <a:ln w="11430"/>
                <a:solidFill>
                  <a:srgbClr val="447C4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Fasthand" pitchFamily="2" charset="0"/>
                <a:cs typeface="Khmer OS Fasthand" pitchFamily="2" charset="0"/>
              </a:rPr>
              <a:t>ចូលរួម</a:t>
            </a:r>
            <a:r>
              <a:rPr lang="km-KH" sz="4000" b="1" spc="50" dirty="0" smtClean="0">
                <a:ln w="11430"/>
                <a:solidFill>
                  <a:srgbClr val="447C4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Fasthand" pitchFamily="2" charset="0"/>
                <a:cs typeface="Khmer OS Fasthand" pitchFamily="2" charset="0"/>
              </a:rPr>
              <a:t>សកម្មភាព</a:t>
            </a:r>
            <a:r>
              <a:rPr lang="km-KH" sz="4000" b="1" cap="none" spc="50" dirty="0" smtClean="0">
                <a:ln w="11430"/>
                <a:solidFill>
                  <a:srgbClr val="447C4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hmer OS Fasthand" pitchFamily="2" charset="0"/>
                <a:cs typeface="Khmer OS Fasthand" pitchFamily="2" charset="0"/>
              </a:rPr>
              <a:t>ដើម្បីសហគមន៍យើងគ្មានគ្រឿងញៀន</a:t>
            </a:r>
            <a:endParaRPr lang="en-US" sz="4000" b="1" cap="none" spc="50" dirty="0">
              <a:ln w="11430"/>
              <a:solidFill>
                <a:srgbClr val="447C4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hmer OS Fasthand" pitchFamily="2" charset="0"/>
              <a:cs typeface="Khmer OS Fasthand" pitchFamily="2" charset="0"/>
            </a:endParaRPr>
          </a:p>
        </p:txBody>
      </p:sp>
      <p:pic>
        <p:nvPicPr>
          <p:cNvPr id="5" name="Picture 4" descr="H:\Untitled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2743200" cy="28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5" y="-1228"/>
            <a:ext cx="8851436" cy="68592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m-KH" dirty="0" smtClean="0"/>
              <a:t>កម្ពុ</a:t>
            </a:r>
            <a:r>
              <a:rPr lang="km-KH" dirty="0"/>
              <a:t>ជាយើងមិនមែនជាប្រទេសផលិតគ្រឿងញៀនទេ ប៉ុន្តែកម្ពុជាបាននិងកំពុងទទួលរងនូវ ផលប៉ះពាល់ពីការចរាចរណ៍គ្រឿងញៀនពីតំបន់នានាក្នុងពិភពលោក ពិសេសតំបន់ត្រីកោណមាស តាមច្រក</a:t>
            </a:r>
            <a:r>
              <a:rPr lang="km-KH" dirty="0" smtClean="0"/>
              <a:t>ភាគខាង</a:t>
            </a:r>
            <a:r>
              <a:rPr lang="km-KH" dirty="0"/>
              <a:t>ជើង និងឦសាននៃប្រទេស ។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km-KH" dirty="0" smtClean="0"/>
              <a:t>ដោយសារ</a:t>
            </a:r>
            <a:r>
              <a:rPr lang="km-KH" dirty="0"/>
              <a:t>ឥទ្ធិពលនេះ ធ្វើឱ្យការចរាចរណ៍ឆ្លងកាត់ និងការប្រើប្រាស់</a:t>
            </a:r>
            <a:r>
              <a:rPr lang="km-KH" dirty="0" smtClean="0"/>
              <a:t>គ្រឿងញៀន</a:t>
            </a:r>
            <a:r>
              <a:rPr lang="km-KH" dirty="0"/>
              <a:t>នៅកម្ពុជា បានរីករាលដាលដល់ជនបទមួយ</a:t>
            </a:r>
            <a:r>
              <a:rPr lang="km-KH" dirty="0" smtClean="0"/>
              <a:t>ចំនួន</a:t>
            </a:r>
            <a:r>
              <a:rPr lang="en-US" dirty="0" smtClean="0"/>
              <a:t> </a:t>
            </a:r>
            <a:r>
              <a:rPr lang="km-KH" dirty="0" smtClean="0"/>
              <a:t>គួរ</a:t>
            </a:r>
            <a:r>
              <a:rPr lang="km-KH" dirty="0"/>
              <a:t>ឱ្យព្រួយបារម្ភ ដែលមកដល់ពេល</a:t>
            </a:r>
            <a:r>
              <a:rPr lang="km-KH" dirty="0" smtClean="0"/>
              <a:t>នេះ យើង</a:t>
            </a:r>
            <a:r>
              <a:rPr lang="km-KH" dirty="0"/>
              <a:t>បានរក</a:t>
            </a:r>
            <a:r>
              <a:rPr lang="km-KH" dirty="0" smtClean="0"/>
              <a:t>ឃើញអ្នក</a:t>
            </a:r>
            <a:r>
              <a:rPr lang="km-KH" dirty="0"/>
              <a:t>ប្រើគ្រឿងញៀនចំនួន </a:t>
            </a:r>
            <a:r>
              <a:rPr lang="km-KH" b="1" dirty="0" smtClean="0"/>
              <a:t>១៦</a:t>
            </a:r>
            <a:r>
              <a:rPr lang="en-US" b="1" dirty="0" smtClean="0"/>
              <a:t>,</a:t>
            </a:r>
            <a:r>
              <a:rPr lang="km-KH" b="1" dirty="0" smtClean="0"/>
              <a:t>៥៧៥</a:t>
            </a:r>
            <a:r>
              <a:rPr lang="km-KH" dirty="0" smtClean="0"/>
              <a:t> </a:t>
            </a:r>
            <a:r>
              <a:rPr lang="km-KH" dirty="0"/>
              <a:t>នាក់ </a:t>
            </a:r>
            <a:r>
              <a:rPr lang="km-KH" dirty="0" smtClean="0"/>
              <a:t>។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km-KH" dirty="0"/>
              <a:t>ជាការកត់សម្គាល់ ក្នុងឆ្នាំ២០១៥នេះ ការចរាចរណ៍ និងការប្រើប្រាស់ គ្រឿងញៀន ភាគច្រើនជាប្រភេទមេតំហ្វេតាមីនក្រាមម៉្សៅ</a:t>
            </a:r>
            <a:r>
              <a:rPr lang="en-US" dirty="0"/>
              <a:t>  </a:t>
            </a:r>
            <a:r>
              <a:rPr lang="km-KH" dirty="0"/>
              <a:t> ដែលមានកម្រិតភាពសុទ្ធខ្ពស់​ខុសពីបណ្តាឆ្នាំមុនៗ ដែល ករណីភាគច្រើនជាមេតំហ្វេមីនគ្រាប់ </a:t>
            </a:r>
            <a:r>
              <a:rPr lang="km-KH" dirty="0" smtClean="0"/>
              <a:t>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886200" cy="365125"/>
          </a:xfrm>
        </p:spPr>
        <p:txBody>
          <a:bodyPr/>
          <a:lstStyle/>
          <a:p>
            <a:r>
              <a:rPr lang="km-KH" sz="800" dirty="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448" y="3754004"/>
            <a:ext cx="5105400" cy="2494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452" y="4508500"/>
            <a:ext cx="8956676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00"/>
            <a:ext cx="9144000" cy="3962400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km-KH" sz="44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 Kangrey"/>
                <a:ea typeface="Khmer OS Muol Light" pitchFamily="2" charset="0"/>
                <a:cs typeface="Khmer OS Muol Light" pitchFamily="2" charset="0"/>
              </a:rPr>
              <a:t>លទ្ធផល</a:t>
            </a:r>
            <a:r>
              <a:rPr lang="km-KH" sz="44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 Kangrey"/>
                <a:ea typeface="Khmer OS Muol Light" pitchFamily="2" charset="0"/>
                <a:cs typeface="Khmer OS Muol Light" pitchFamily="2" charset="0"/>
              </a:rPr>
              <a:t>ការងារ​</a:t>
            </a:r>
            <a:br>
              <a:rPr lang="km-KH" sz="44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 Kangrey"/>
                <a:ea typeface="Khmer OS Muol Light" pitchFamily="2" charset="0"/>
                <a:cs typeface="Khmer OS Muol Light" pitchFamily="2" charset="0"/>
              </a:rPr>
            </a:br>
            <a:r>
              <a:rPr lang="km-KH" sz="44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 Kangrey"/>
                <a:ea typeface="Khmer OS Muol Light" pitchFamily="2" charset="0"/>
                <a:cs typeface="Khmer OS Muol Light" pitchFamily="2" charset="0"/>
              </a:rPr>
              <a:t>ប្រយុទ្ធ</a:t>
            </a:r>
            <a:r>
              <a:rPr lang="km-KH" sz="44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 Kangrey"/>
                <a:ea typeface="Khmer OS Muol Light" pitchFamily="2" charset="0"/>
                <a:cs typeface="Khmer OS Muol Light" pitchFamily="2" charset="0"/>
              </a:rPr>
              <a:t>ប្រឆាំងគ្រឿងញៀន </a:t>
            </a:r>
            <a:r>
              <a:rPr lang="en-US" sz="44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 Kangrey"/>
                <a:ea typeface="Khmer OS Muol Light" pitchFamily="2" charset="0"/>
                <a:cs typeface="Khmer OS Muol Light" pitchFamily="2" charset="0"/>
              </a:rPr>
              <a:t/>
            </a:r>
            <a:br>
              <a:rPr lang="en-US" sz="44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 Kangrey"/>
                <a:ea typeface="Khmer OS Muol Light" pitchFamily="2" charset="0"/>
                <a:cs typeface="Khmer OS Muol Light" pitchFamily="2" charset="0"/>
              </a:rPr>
            </a:br>
            <a:r>
              <a:rPr lang="km-KH" sz="44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 Kangrey"/>
                <a:ea typeface="Khmer OS Muol Light" pitchFamily="2" charset="0"/>
                <a:cs typeface="Khmer OS Muol Light" pitchFamily="2" charset="0"/>
              </a:rPr>
              <a:t>ឆ្នាំ២០១៥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810000" cy="365125"/>
          </a:xfrm>
        </p:spPr>
        <p:txBody>
          <a:bodyPr/>
          <a:lstStyle/>
          <a:p>
            <a:r>
              <a:rPr lang="km-KH" sz="800" smtClean="0"/>
              <a:t>រួមសកម្មភាពដើម្បីសហគមន៍យើងគ្មានគ្រឿងញៀន</a:t>
            </a:r>
            <a:endParaRPr lang="en-US" sz="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nnual NACD 2015-2016\រូបភាព២០១៥\3(26-6-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2" y="1654729"/>
            <a:ext cx="8006188" cy="51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1" y="-59138"/>
            <a:ext cx="9144000" cy="1762579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m-KH" sz="3600" spc="50" dirty="0" smtClean="0">
                <a:ln w="11430"/>
                <a:latin typeface="Kh Kangrey"/>
                <a:ea typeface="Khmer OS Muol Light" pitchFamily="2" charset="0"/>
                <a:cs typeface="Khmer OS Muol Light" pitchFamily="2" charset="0"/>
              </a:rPr>
              <a:t>ការងារអប់រំ ផ្សព្វផ្សាយ បង្ការ</a:t>
            </a:r>
            <a:r>
              <a:rPr lang="en-US" sz="3600" spc="50" dirty="0" smtClean="0">
                <a:ln w="11430"/>
                <a:latin typeface="Kh Kangrey"/>
                <a:ea typeface="Khmer OS Muol Light" pitchFamily="2" charset="0"/>
                <a:cs typeface="Khmer OS Muol Light" pitchFamily="2" charset="0"/>
              </a:rPr>
              <a:t/>
            </a:r>
            <a:br>
              <a:rPr lang="en-US" sz="3600" spc="50" dirty="0" smtClean="0">
                <a:ln w="11430"/>
                <a:latin typeface="Kh Kangrey"/>
                <a:ea typeface="Khmer OS Muol Light" pitchFamily="2" charset="0"/>
                <a:cs typeface="Khmer OS Muol Light" pitchFamily="2" charset="0"/>
              </a:rPr>
            </a:br>
            <a:r>
              <a:rPr lang="km-KH" sz="3600" spc="50" dirty="0" smtClean="0">
                <a:ln w="11430"/>
                <a:latin typeface="Kh Kangrey"/>
                <a:ea typeface="Khmer OS Muol Light" pitchFamily="2" charset="0"/>
                <a:cs typeface="Khmer OS Muol Light" pitchFamily="2" charset="0"/>
              </a:rPr>
              <a:t> ទប់ស្កាត់ និងបដិសេធ</a:t>
            </a:r>
            <a:r>
              <a:rPr lang="en-US" sz="3600" spc="50" dirty="0" smtClean="0">
                <a:ln w="11430"/>
                <a:latin typeface="Kh Kangrey"/>
                <a:ea typeface="Khmer OS Muol Light" pitchFamily="2" charset="0"/>
                <a:cs typeface="Khmer OS Muol Light" pitchFamily="2" charset="0"/>
              </a:rPr>
              <a:t> </a:t>
            </a:r>
            <a:r>
              <a:rPr lang="km-KH" sz="3600" spc="50" dirty="0" smtClean="0">
                <a:ln w="11430"/>
                <a:latin typeface="Kh Kangrey"/>
                <a:ea typeface="Khmer OS Muol Light" pitchFamily="2" charset="0"/>
                <a:cs typeface="Khmer OS Muol Light" pitchFamily="2" charset="0"/>
              </a:rPr>
              <a:t>គ្រឿងញៀន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36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19812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km-KH" sz="2000" dirty="0"/>
              <a:t>ការចូលរួមពីក្រសួង</a:t>
            </a:r>
            <a:r>
              <a:rPr lang="en-US" sz="2000" dirty="0"/>
              <a:t>-</a:t>
            </a:r>
            <a:r>
              <a:rPr lang="km-KH" sz="2000" dirty="0"/>
              <a:t>ស្ថាប័នជា</a:t>
            </a:r>
            <a:r>
              <a:rPr lang="km-KH" sz="2000" dirty="0" smtClean="0"/>
              <a:t>សមាជិកអ</a:t>
            </a:r>
            <a:r>
              <a:rPr lang="km-KH" sz="2000" dirty="0"/>
              <a:t>.ជ.ប.គ.ញ រួមជាមួយគណៈកម្មាធិការ</a:t>
            </a:r>
            <a:r>
              <a:rPr lang="km-KH" sz="2000" dirty="0" smtClean="0"/>
              <a:t>ត្រួត​ពិនិត្យ​ គ្រឿងញៀន </a:t>
            </a:r>
            <a:r>
              <a:rPr lang="km-KH" sz="2000" dirty="0"/>
              <a:t>រាជធានី</a:t>
            </a:r>
            <a:r>
              <a:rPr lang="en-US" sz="2000" dirty="0"/>
              <a:t>-</a:t>
            </a:r>
            <a:r>
              <a:rPr lang="km-KH" sz="2000" dirty="0"/>
              <a:t>ខេត្ត វិស័យឯកជន វិស័យសាសនា និងអង្គការសង្គមស៊ីវិលនានា</a:t>
            </a:r>
            <a:r>
              <a:rPr lang="km-KH" sz="2000" dirty="0" smtClean="0"/>
              <a:t>នោះការងារ</a:t>
            </a:r>
            <a:r>
              <a:rPr lang="km-KH" sz="2000" dirty="0"/>
              <a:t>ផ្សព្វផ្សាយអប់រំពី</a:t>
            </a:r>
            <a:r>
              <a:rPr lang="km-KH" sz="2000" dirty="0" smtClean="0"/>
              <a:t>ផលប៉ះពាល់និង</a:t>
            </a:r>
            <a:r>
              <a:rPr lang="km-KH" sz="2000" dirty="0"/>
              <a:t>គ្រោះថ្នាក់នៃគ្រឿងញៀន បានធ្វើ</a:t>
            </a:r>
            <a:r>
              <a:rPr lang="km-KH" sz="2000" dirty="0" smtClean="0"/>
              <a:t>សកម្មភាព យ៉ាង</a:t>
            </a:r>
            <a:r>
              <a:rPr lang="km-KH" sz="2000" dirty="0"/>
              <a:t>ផុលផុសគួរឱ្យកត់សម្គា</a:t>
            </a:r>
            <a:r>
              <a:rPr lang="km-KH" sz="2000" dirty="0" smtClean="0"/>
              <a:t>ល់។​​​</a:t>
            </a:r>
            <a:endParaRPr lang="km-KH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918598"/>
              </p:ext>
            </p:extLst>
          </p:nvPr>
        </p:nvGraphicFramePr>
        <p:xfrm>
          <a:off x="2545324" y="2057400"/>
          <a:ext cx="6477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05696" y="2209800"/>
            <a:ext cx="4955456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Khmer OS Battambang" pitchFamily="2" charset="0"/>
                <a:ea typeface="+mn-ea"/>
                <a:cs typeface="Khmer OS Battambang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8" indent="-166688" algn="just">
              <a:lnSpc>
                <a:spcPct val="150000"/>
              </a:lnSpc>
            </a:pPr>
            <a:r>
              <a:rPr lang="km-KH" sz="2000" dirty="0" smtClean="0"/>
              <a:t>​​​ឆ្នាំ២០១៥នេះ</a:t>
            </a:r>
            <a:r>
              <a:rPr lang="en-US" sz="2000" dirty="0" smtClean="0"/>
              <a:t> </a:t>
            </a:r>
            <a:r>
              <a:rPr lang="km-KH" sz="2000" dirty="0" smtClean="0"/>
              <a:t>យើងបានធ្វើការផ្សព្វផ្សាយគ្រប​​  ដណ្តប់លើមហាជនប្រមាណ ១១.១៥៦.៥៦៩ នាក់ លើ ៨.៥៩១.៨០៧នាក់ នៃឆ្នាំ២០១៤ កើន​ឡើង ២៩,៨៥ %  ។</a:t>
            </a:r>
          </a:p>
          <a:p>
            <a:pPr marL="166688" indent="-166688" algn="just">
              <a:lnSpc>
                <a:spcPct val="150000"/>
              </a:lnSpc>
            </a:pPr>
            <a:r>
              <a:rPr lang="km-KH" sz="2000" dirty="0" smtClean="0"/>
              <a:t>ក្រុមជនបង្គោល ៤.៧៥៥ នាក់ ដែលបានធ្វើការបណ្តុះ​បណ្តាល សមត្ថភាពបន្ថែម</a:t>
            </a:r>
            <a:r>
              <a:rPr lang="en-US" sz="2000" dirty="0" smtClean="0"/>
              <a:t> </a:t>
            </a:r>
            <a:r>
              <a:rPr lang="km-KH" sz="2000" dirty="0" smtClean="0"/>
              <a:t>។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km-KH" sz="20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432F-2462-4C50-B51F-58AAAB9D59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AsOne/>
      </p:bldGraphic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4558</TotalTime>
  <Words>5775</Words>
  <Application>Microsoft Office PowerPoint</Application>
  <PresentationFormat>On-screen Show (4:3)</PresentationFormat>
  <Paragraphs>325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មាតិកា</vt:lpstr>
      <vt:lpstr>PowerPoint Presentation</vt:lpstr>
      <vt:lpstr>PowerPoint Presentation</vt:lpstr>
      <vt:lpstr>សភាពការណ៍គ្រឿងញៀន នៅកម្ពុជា</vt:lpstr>
      <vt:lpstr>PowerPoint Presentation</vt:lpstr>
      <vt:lpstr>លទ្ធផលការងារ​ ប្រយុទ្ធប្រឆាំងគ្រឿងញៀន  ឆ្នាំ២០១៥</vt:lpstr>
      <vt:lpstr>ការងារអប់រំ ផ្សព្វផ្សាយ បង្ការ  ទប់ស្កាត់ និងបដិសេធ គ្រឿងញៀន</vt:lpstr>
      <vt:lpstr>PowerPoint Presentation</vt:lpstr>
      <vt:lpstr>PowerPoint Presentation</vt:lpstr>
      <vt:lpstr>PowerPoint Presentation</vt:lpstr>
      <vt:lpstr>ការងារកាត់បន្ថយគ្រោះថ្នាក់ ព្យាបាល ស្តារនីតិសម្បទា បណ្តុះបណ្តាលវិជ្ជាជីវៈ បំណិនជីវិត ការធ្វើសមាហរណកម្ម</vt:lpstr>
      <vt:lpstr>PowerPoint Presentation</vt:lpstr>
      <vt:lpstr>PowerPoint Presentation</vt:lpstr>
      <vt:lpstr>PowerPoint Presentation</vt:lpstr>
      <vt:lpstr>ការពង្រឹងប្រសិទ្ធភាព ស្ថាប័នអនុវត្តច្បាប់</vt:lpstr>
      <vt:lpstr>PowerPoint Presentation</vt:lpstr>
      <vt:lpstr>ស្ថិតិលទ្ធផលបង្ក្រាបប្រចាំឆ្នាំ២០១៥</vt:lpstr>
      <vt:lpstr>គ្រឿងញៀនដែលបានចាប់យក ឆ្នាំ២០១៥</vt:lpstr>
      <vt:lpstr>PowerPoint Presentation</vt:lpstr>
      <vt:lpstr>PowerPoint Presentation</vt:lpstr>
      <vt:lpstr>PowerPoint Presentation</vt:lpstr>
      <vt:lpstr>PowerPoint Presentation</vt:lpstr>
      <vt:lpstr>ការត្រួតពិនិត្យសារធាតុគីមីផ្សំ</vt:lpstr>
      <vt:lpstr>PowerPoint Presentation</vt:lpstr>
      <vt:lpstr>កិច្ចសហប្រតិបត្តិការអន្តរជាតិ</vt:lpstr>
      <vt:lpstr>PowerPoint Presentation</vt:lpstr>
      <vt:lpstr>ការពង្រឹងយន្តការត្រួតពិនិត្យ គ្រឿងញៀនថ្នាក់ជាតិ និង ថ្នាក់ក្រោមជាតិ</vt:lpstr>
      <vt:lpstr>PowerPoint Presentation</vt:lpstr>
      <vt:lpstr>PowerPoint Presentation</vt:lpstr>
      <vt:lpstr>PowerPoint Presentation</vt:lpstr>
      <vt:lpstr>សន្និដ្ឋាន និងវាយតម្លៃ</vt:lpstr>
      <vt:lpstr>ចំណុចខ្លាំងជាបទពិសោធន៍</vt:lpstr>
      <vt:lpstr>PowerPoint Presentation</vt:lpstr>
      <vt:lpstr>PowerPoint Presentation</vt:lpstr>
      <vt:lpstr>PowerPoint Presentation</vt:lpstr>
      <vt:lpstr>PowerPoint Presentation</vt:lpstr>
      <vt:lpstr>ចំណុចខ្សោយ</vt:lpstr>
      <vt:lpstr>PowerPoint Presentation</vt:lpstr>
      <vt:lpstr>PowerPoint Presentation</vt:lpstr>
      <vt:lpstr>ទិសដៅការងារ ត្រួតពិនិត្យគ្រឿងញៀន ឆ្នាំ២០១៦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សូមអរគុណ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Baumany</dc:creator>
  <cp:lastModifiedBy>user</cp:lastModifiedBy>
  <cp:revision>357</cp:revision>
  <cp:lastPrinted>2016-01-29T03:29:07Z</cp:lastPrinted>
  <dcterms:created xsi:type="dcterms:W3CDTF">2014-08-28T02:37:07Z</dcterms:created>
  <dcterms:modified xsi:type="dcterms:W3CDTF">2016-02-03T01:25:38Z</dcterms:modified>
</cp:coreProperties>
</file>